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3" r:id="rId127"/>
    <p:sldId id="384" r:id="rId128"/>
    <p:sldId id="385" r:id="rId129"/>
    <p:sldId id="390" r:id="rId130"/>
    <p:sldId id="391" r:id="rId131"/>
    <p:sldId id="392" r:id="rId132"/>
    <p:sldId id="393" r:id="rId133"/>
    <p:sldId id="394" r:id="rId134"/>
    <p:sldId id="395" r:id="rId135"/>
    <p:sldId id="396" r:id="rId136"/>
    <p:sldId id="397" r:id="rId137"/>
    <p:sldId id="399" r:id="rId138"/>
    <p:sldId id="400" r:id="rId139"/>
    <p:sldId id="401" r:id="rId140"/>
    <p:sldId id="402"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23" r:id="rId155"/>
    <p:sldId id="417" r:id="rId156"/>
    <p:sldId id="418" r:id="rId157"/>
    <p:sldId id="419" r:id="rId158"/>
    <p:sldId id="420" r:id="rId159"/>
    <p:sldId id="421" r:id="rId160"/>
    <p:sldId id="422" r:id="rId1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4" roundtripDataSignature="AMtx7mi5VRhdz+lbhee5ocO48VVJMriB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3204EF-8C09-4E0F-B688-586175BA0EDF}">
  <a:tblStyle styleId="{603204EF-8C09-4E0F-B688-586175BA0EDF}"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5EBC317-9372-4CF0-B1DA-FA2C97FB83F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1085B3-CF7C-41DF-868E-2C386C6DB8F6}" styleName="Table_2">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4E8E8"/>
          </a:solidFill>
        </a:fill>
      </a:tcStyle>
    </a:wholeTbl>
    <a:band1H>
      <a:tcTxStyle/>
      <a:tcStyle>
        <a:tcBdr/>
        <a:fill>
          <a:solidFill>
            <a:srgbClr val="E8CFCF"/>
          </a:solidFill>
        </a:fill>
      </a:tcStyle>
    </a:band1H>
    <a:band2H>
      <a:tcTxStyle/>
      <a:tcStyle>
        <a:tcBdr/>
      </a:tcStyle>
    </a:band2H>
    <a:band1V>
      <a:tcTxStyle/>
      <a:tcStyle>
        <a:tcBdr/>
        <a:fill>
          <a:solidFill>
            <a:srgbClr val="E8CFCF"/>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4E8E8"/>
          </a:solidFill>
        </a:fill>
      </a:tcStyle>
    </a:lastRow>
    <a:seCell>
      <a:tcTxStyle/>
      <a:tcStyle>
        <a:tcBdr/>
      </a:tcStyle>
    </a:seCell>
    <a:swCell>
      <a:tcTxStyle/>
      <a:tcStyle>
        <a:tcBdr/>
      </a:tcStyle>
    </a:swCell>
    <a:firstRow>
      <a:tcTxStyle b="on" i="off"/>
      <a:tcStyle>
        <a:tcBdr/>
        <a:fill>
          <a:solidFill>
            <a:srgbClr val="F4E8E8"/>
          </a:solidFill>
        </a:fill>
      </a:tcStyle>
    </a:firstRow>
    <a:neCell>
      <a:tcTxStyle/>
      <a:tcStyle>
        <a:tcBdr/>
      </a:tcStyle>
    </a:neCell>
    <a:nwCell>
      <a:tcTxStyle/>
      <a:tcStyle>
        <a:tcBdr/>
      </a:tcStyle>
    </a:nwCell>
  </a:tblStyle>
  <a:tblStyle styleId="{0ECCCBB4-690C-46F1-88A7-7CAA76FF916C}" styleName="Table_3">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42" y="9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customschemas.google.com/relationships/presentationmetadata" Target="meta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mmot\OneDrive\Documents\Clases\Tecn&#243;logo%20ADSI\04_PROYECTO\03_Levantamiento%20de%20Informaci&#243;n\Respuestas%20-%20Beginning%20Ris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Rise.xlsx]1_Caracteristicas_Preferidas!TablaDinámica5</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sz="1800" b="0" i="0" baseline="0" dirty="0">
                <a:effectLst/>
              </a:rPr>
              <a:t>A la hora de comprar un portátil, ¿En qué características se fija principalmente?</a:t>
            </a:r>
            <a:endParaRPr lang="es-CO"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'1_Caracteristicas_Preferidas'!$B$3</c:f>
              <c:strCache>
                <c:ptCount val="1"/>
                <c:pt idx="0">
                  <c:v>Total</c:v>
                </c:pt>
              </c:strCache>
            </c:strRef>
          </c:tx>
          <c:spPr>
            <a:solidFill>
              <a:srgbClr val="FB7E1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'1_Caracteristicas_Preferidas'!$A$4:$A$14</c:f>
              <c:strCache>
                <c:ptCount val="11"/>
                <c:pt idx="0">
                  <c:v>Año de Fabricación</c:v>
                </c:pt>
                <c:pt idx="1">
                  <c:v>Capacidad de Almacenamiento</c:v>
                </c:pt>
                <c:pt idx="2">
                  <c:v>Capacidad de Batería</c:v>
                </c:pt>
                <c:pt idx="3">
                  <c:v>Materiales de Fabricación</c:v>
                </c:pt>
                <c:pt idx="4">
                  <c:v>Pantalla</c:v>
                </c:pt>
                <c:pt idx="5">
                  <c:v>Procesador (CPU)</c:v>
                </c:pt>
                <c:pt idx="6">
                  <c:v>Propósito de diseño</c:v>
                </c:pt>
                <c:pt idx="7">
                  <c:v>Sistema Operativo</c:v>
                </c:pt>
                <c:pt idx="8">
                  <c:v>Tamaño</c:v>
                </c:pt>
                <c:pt idx="9">
                  <c:v>Tarjeta Gráfica (GPU)</c:v>
                </c:pt>
                <c:pt idx="10">
                  <c:v>Tipo de Unidad de Almacenamiento (HDD - SDD)</c:v>
                </c:pt>
              </c:strCache>
            </c:strRef>
          </c:cat>
          <c:val>
            <c:numRef>
              <c:f>'1_Caracteristicas_Preferidas'!$B$4:$B$14</c:f>
              <c:numCache>
                <c:formatCode>General</c:formatCode>
                <c:ptCount val="11"/>
                <c:pt idx="0">
                  <c:v>1</c:v>
                </c:pt>
                <c:pt idx="1">
                  <c:v>21</c:v>
                </c:pt>
                <c:pt idx="2">
                  <c:v>6</c:v>
                </c:pt>
                <c:pt idx="3">
                  <c:v>2</c:v>
                </c:pt>
                <c:pt idx="4">
                  <c:v>4</c:v>
                </c:pt>
                <c:pt idx="5">
                  <c:v>30</c:v>
                </c:pt>
                <c:pt idx="6">
                  <c:v>1</c:v>
                </c:pt>
                <c:pt idx="7">
                  <c:v>1</c:v>
                </c:pt>
                <c:pt idx="8">
                  <c:v>7</c:v>
                </c:pt>
                <c:pt idx="9">
                  <c:v>21</c:v>
                </c:pt>
                <c:pt idx="10">
                  <c:v>22</c:v>
                </c:pt>
              </c:numCache>
            </c:numRef>
          </c:val>
          <c:extLst>
            <c:ext xmlns:c16="http://schemas.microsoft.com/office/drawing/2014/chart" uri="{C3380CC4-5D6E-409C-BE32-E72D297353CC}">
              <c16:uniqueId val="{00000000-3890-47D0-A8A6-4342A30480F3}"/>
            </c:ext>
          </c:extLst>
        </c:ser>
        <c:dLbls>
          <c:showLegendKey val="0"/>
          <c:showVal val="0"/>
          <c:showCatName val="0"/>
          <c:showSerName val="0"/>
          <c:showPercent val="0"/>
          <c:showBubbleSize val="0"/>
        </c:dLbls>
        <c:gapWidth val="190"/>
        <c:axId val="452587824"/>
        <c:axId val="452581584"/>
      </c:barChart>
      <c:catAx>
        <c:axId val="452587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52581584"/>
        <c:crosses val="autoZero"/>
        <c:auto val="1"/>
        <c:lblAlgn val="ctr"/>
        <c:lblOffset val="100"/>
        <c:noMultiLvlLbl val="0"/>
      </c:catAx>
      <c:valAx>
        <c:axId val="452581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52587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Rise.xlsx]10_Comparar!TablaDinámica64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'10_Comparar'!$B$3</c:f>
              <c:strCache>
                <c:ptCount val="1"/>
                <c:pt idx="0">
                  <c:v>Total</c:v>
                </c:pt>
              </c:strCache>
            </c:strRef>
          </c:tx>
          <c:spPr>
            <a:solidFill>
              <a:srgbClr val="FB7E1A"/>
            </a:solidFill>
          </c:spPr>
          <c:dPt>
            <c:idx val="0"/>
            <c:bubble3D val="0"/>
            <c:spPr>
              <a:solidFill>
                <a:srgbClr val="028480"/>
              </a:solidFill>
              <a:ln>
                <a:noFill/>
              </a:ln>
              <a:effectLst/>
            </c:spPr>
            <c:extLst>
              <c:ext xmlns:c16="http://schemas.microsoft.com/office/drawing/2014/chart" uri="{C3380CC4-5D6E-409C-BE32-E72D297353CC}">
                <c16:uniqueId val="{00000001-1607-4984-A867-7B663065A1A7}"/>
              </c:ext>
            </c:extLst>
          </c:dPt>
          <c:dPt>
            <c:idx val="1"/>
            <c:bubble3D val="0"/>
            <c:spPr>
              <a:solidFill>
                <a:srgbClr val="FB7E1A"/>
              </a:solidFill>
              <a:ln>
                <a:noFill/>
              </a:ln>
              <a:effectLst/>
            </c:spPr>
            <c:extLst>
              <c:ext xmlns:c16="http://schemas.microsoft.com/office/drawing/2014/chart" uri="{C3380CC4-5D6E-409C-BE32-E72D297353CC}">
                <c16:uniqueId val="{00000003-1607-4984-A867-7B663065A1A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'10_Comparar'!$A$4:$A$5</c:f>
              <c:strCache>
                <c:ptCount val="2"/>
                <c:pt idx="0">
                  <c:v>No</c:v>
                </c:pt>
                <c:pt idx="1">
                  <c:v>Si</c:v>
                </c:pt>
              </c:strCache>
            </c:strRef>
          </c:cat>
          <c:val>
            <c:numRef>
              <c:f>'10_Comparar'!$B$4:$B$5</c:f>
              <c:numCache>
                <c:formatCode>General</c:formatCode>
                <c:ptCount val="2"/>
                <c:pt idx="0">
                  <c:v>1</c:v>
                </c:pt>
                <c:pt idx="1">
                  <c:v>43</c:v>
                </c:pt>
              </c:numCache>
            </c:numRef>
          </c:val>
          <c:extLst>
            <c:ext xmlns:c16="http://schemas.microsoft.com/office/drawing/2014/chart" uri="{C3380CC4-5D6E-409C-BE32-E72D297353CC}">
              <c16:uniqueId val="{00000004-1607-4984-A867-7B663065A1A7}"/>
            </c:ext>
          </c:extLst>
        </c:ser>
        <c:dLbls>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80319302256236957"/>
          <c:y val="0.39152628905257808"/>
          <c:w val="0.12853670733525493"/>
          <c:h val="0.133288544577089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Rise.xlsx]Hoja4!TablaDinámica12</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Hoja4!$B$3</c:f>
              <c:strCache>
                <c:ptCount val="1"/>
                <c:pt idx="0">
                  <c:v>Total</c:v>
                </c:pt>
              </c:strCache>
            </c:strRef>
          </c:tx>
          <c:spPr>
            <a:solidFill>
              <a:srgbClr val="97BE20"/>
            </a:solidFill>
            <a:ln>
              <a:noFill/>
            </a:ln>
            <a:effectLst/>
          </c:spPr>
          <c:invertIfNegative val="0"/>
          <c:cat>
            <c:strRef>
              <c:f>Hoja4!$A$4:$A$8</c:f>
              <c:strCache>
                <c:ptCount val="5"/>
                <c:pt idx="0">
                  <c:v>Explicación de características detallada</c:v>
                </c:pt>
                <c:pt idx="1">
                  <c:v>Que se estandarice la descripción de los productos y se pueda ordenar.</c:v>
                </c:pt>
                <c:pt idx="2">
                  <c:v>Reviews en video de los productos que ofrece</c:v>
                </c:pt>
                <c:pt idx="3">
                  <c:v>Sea confiable la información de los productos</c:v>
                </c:pt>
                <c:pt idx="4">
                  <c:v>Tipo de pago y la seguridad del mismo</c:v>
                </c:pt>
              </c:strCache>
            </c:strRef>
          </c:cat>
          <c:val>
            <c:numRef>
              <c:f>Hoja4!$B$4:$B$8</c:f>
              <c:numCache>
                <c:formatCode>General</c:formatCode>
                <c:ptCount val="5"/>
                <c:pt idx="0">
                  <c:v>4</c:v>
                </c:pt>
                <c:pt idx="1">
                  <c:v>1</c:v>
                </c:pt>
                <c:pt idx="2">
                  <c:v>6</c:v>
                </c:pt>
                <c:pt idx="3">
                  <c:v>1</c:v>
                </c:pt>
                <c:pt idx="4">
                  <c:v>1</c:v>
                </c:pt>
              </c:numCache>
            </c:numRef>
          </c:val>
          <c:extLst>
            <c:ext xmlns:c16="http://schemas.microsoft.com/office/drawing/2014/chart" uri="{C3380CC4-5D6E-409C-BE32-E72D297353CC}">
              <c16:uniqueId val="{00000000-E985-4496-924C-D1597655FF8E}"/>
            </c:ext>
          </c:extLst>
        </c:ser>
        <c:dLbls>
          <c:showLegendKey val="0"/>
          <c:showVal val="0"/>
          <c:showCatName val="0"/>
          <c:showSerName val="0"/>
          <c:showPercent val="0"/>
          <c:showBubbleSize val="0"/>
        </c:dLbls>
        <c:gapWidth val="182"/>
        <c:axId val="546792448"/>
        <c:axId val="546793280"/>
      </c:barChart>
      <c:catAx>
        <c:axId val="546792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46793280"/>
        <c:crosses val="autoZero"/>
        <c:auto val="1"/>
        <c:lblAlgn val="ctr"/>
        <c:lblOffset val="100"/>
        <c:noMultiLvlLbl val="0"/>
      </c:catAx>
      <c:valAx>
        <c:axId val="546793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46792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81415660304251"/>
          <c:y val="4.3025463759584423E-2"/>
          <c:w val="0.78852134513937466"/>
          <c:h val="0.65885281997742851"/>
        </c:manualLayout>
      </c:layout>
      <c:barChart>
        <c:barDir val="col"/>
        <c:grouping val="stacked"/>
        <c:varyColors val="0"/>
        <c:ser>
          <c:idx val="0"/>
          <c:order val="0"/>
          <c:tx>
            <c:v>Costo real</c:v>
          </c:tx>
          <c:spPr>
            <a:solidFill>
              <a:schemeClr val="accent1"/>
            </a:solidFill>
            <a:ln>
              <a:noFill/>
            </a:ln>
            <a:effectLst/>
          </c:spPr>
          <c:invertIfNegative val="0"/>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211370.4</c:v>
              </c:pt>
              <c:pt idx="1">
                <c:v>2360378.56</c:v>
              </c:pt>
              <c:pt idx="2">
                <c:v>2167190.56</c:v>
              </c:pt>
              <c:pt idx="3">
                <c:v>1380953.28</c:v>
              </c:pt>
              <c:pt idx="4">
                <c:v>1846877.28</c:v>
              </c:pt>
              <c:pt idx="5">
                <c:v>1608233.28</c:v>
              </c:pt>
              <c:pt idx="6">
                <c:v>1618233.6</c:v>
              </c:pt>
              <c:pt idx="7">
                <c:v>1020</c:v>
              </c:pt>
              <c:pt idx="8">
                <c:v>14508</c:v>
              </c:pt>
              <c:pt idx="9">
                <c:v>34020</c:v>
              </c:pt>
              <c:pt idx="10">
                <c:v>19404</c:v>
              </c:pt>
              <c:pt idx="11">
                <c:v>19116</c:v>
              </c:pt>
              <c:pt idx="12">
                <c:v>13728</c:v>
              </c:pt>
              <c:pt idx="13">
                <c:v>39198</c:v>
              </c:pt>
              <c:pt idx="14">
                <c:v>0</c:v>
              </c:pt>
              <c:pt idx="15">
                <c:v>0</c:v>
              </c:pt>
              <c:pt idx="16">
                <c:v>0</c:v>
              </c:pt>
              <c:pt idx="17">
                <c:v>0</c:v>
              </c:pt>
            </c:numLit>
          </c:val>
          <c:extLst>
            <c:ext xmlns:c16="http://schemas.microsoft.com/office/drawing/2014/chart" uri="{C3380CC4-5D6E-409C-BE32-E72D297353CC}">
              <c16:uniqueId val="{00000000-F030-400D-A767-907E6AB158F8}"/>
            </c:ext>
          </c:extLst>
        </c:ser>
        <c:ser>
          <c:idx val="1"/>
          <c:order val="1"/>
          <c:tx>
            <c:v>Costo restante</c:v>
          </c:tx>
          <c:spPr>
            <a:solidFill>
              <a:schemeClr val="accent2"/>
            </a:solidFill>
            <a:ln>
              <a:noFill/>
            </a:ln>
            <a:effectLst/>
          </c:spPr>
          <c:invertIfNegative val="0"/>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Lit>
          </c:val>
          <c:extLst>
            <c:ext xmlns:c16="http://schemas.microsoft.com/office/drawing/2014/chart" uri="{C3380CC4-5D6E-409C-BE32-E72D297353CC}">
              <c16:uniqueId val="{00000001-F030-400D-A767-907E6AB158F8}"/>
            </c:ext>
          </c:extLst>
        </c:ser>
        <c:dLbls>
          <c:showLegendKey val="0"/>
          <c:showVal val="0"/>
          <c:showCatName val="0"/>
          <c:showSerName val="0"/>
          <c:showPercent val="0"/>
          <c:showBubbleSize val="0"/>
        </c:dLbls>
        <c:gapWidth val="269"/>
        <c:overlap val="100"/>
        <c:axId val="324971680"/>
        <c:axId val="320308992"/>
      </c:barChart>
      <c:lineChart>
        <c:grouping val="standard"/>
        <c:varyColors val="0"/>
        <c:ser>
          <c:idx val="2"/>
          <c:order val="2"/>
          <c:tx>
            <c:v>Costo de línea base</c:v>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Lit>
              <c:ptCount val="18"/>
              <c:pt idx="0">
                <c:v>Aprendiz William Castaño Meza</c:v>
              </c:pt>
              <c:pt idx="1">
                <c:v>Aprendiz Jhair Andrés Rios López</c:v>
              </c:pt>
              <c:pt idx="2">
                <c:v>Aprendiz Leidy Geraldine Moreno Junca</c:v>
              </c:pt>
              <c:pt idx="3">
                <c:v>Aprendiz Dilan Snaider Zapata Buitrago</c:v>
              </c:pt>
              <c:pt idx="4">
                <c:v>Aprendiz Brandon Samyr Delgado Robles</c:v>
              </c:pt>
              <c:pt idx="5">
                <c:v>Aprendiz Anderson Camilo Quiñones Izaquita</c:v>
              </c:pt>
              <c:pt idx="6">
                <c:v>Aprendiz Brandon Michell Motta Vega</c:v>
              </c:pt>
              <c:pt idx="7">
                <c:v>Computador WCM</c:v>
              </c:pt>
              <c:pt idx="8">
                <c:v>Computador JARL</c:v>
              </c:pt>
              <c:pt idx="9">
                <c:v>Computador LGMJ</c:v>
              </c:pt>
              <c:pt idx="10">
                <c:v>Computador DSZB</c:v>
              </c:pt>
              <c:pt idx="11">
                <c:v>Computador BSDR</c:v>
              </c:pt>
              <c:pt idx="12">
                <c:v>Computador ACQI</c:v>
              </c:pt>
              <c:pt idx="13">
                <c:v>Computador BMMV</c:v>
              </c:pt>
              <c:pt idx="14">
                <c:v>Computadores intitucionales</c:v>
              </c:pt>
              <c:pt idx="15">
                <c:v>Computadores intitucionales sena</c:v>
              </c:pt>
              <c:pt idx="16">
                <c:v>Computadores intitucionales de Sena</c:v>
              </c:pt>
              <c:pt idx="17">
                <c:v>Computadores intitucionales de Sena Cmd</c:v>
              </c:pt>
            </c:strLit>
          </c:cat>
          <c:val>
            <c:numLit>
              <c:formatCode>\$\ #,##0.00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Lit>
          </c:val>
          <c:smooth val="0"/>
          <c:extLst>
            <c:ext xmlns:c16="http://schemas.microsoft.com/office/drawing/2014/chart" uri="{C3380CC4-5D6E-409C-BE32-E72D297353CC}">
              <c16:uniqueId val="{00000002-F030-400D-A767-907E6AB158F8}"/>
            </c:ext>
          </c:extLst>
        </c:ser>
        <c:dLbls>
          <c:showLegendKey val="0"/>
          <c:showVal val="0"/>
          <c:showCatName val="0"/>
          <c:showSerName val="0"/>
          <c:showPercent val="0"/>
          <c:showBubbleSize val="0"/>
        </c:dLbls>
        <c:marker val="1"/>
        <c:smooth val="0"/>
        <c:axId val="324971680"/>
        <c:axId val="320308992"/>
      </c:lineChart>
      <c:catAx>
        <c:axId val="32497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320308992"/>
        <c:crosses val="autoZero"/>
        <c:auto val="1"/>
        <c:lblAlgn val="ctr"/>
        <c:lblOffset val="100"/>
        <c:noMultiLvlLbl val="0"/>
      </c:catAx>
      <c:valAx>
        <c:axId val="320308992"/>
        <c:scaling>
          <c:orientation val="minMax"/>
        </c:scaling>
        <c:delete val="0"/>
        <c:axPos val="l"/>
        <c:majorGridlines>
          <c:spPr>
            <a:ln w="9525" cap="flat" cmpd="sng" algn="ctr">
              <a:solidFill>
                <a:schemeClr val="tx1">
                  <a:lumMod val="15000"/>
                  <a:lumOff val="85000"/>
                </a:schemeClr>
              </a:solidFill>
              <a:round/>
            </a:ln>
            <a:effectLst/>
          </c:spPr>
        </c:majorGridlines>
        <c:numFmt formatCode="\$\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324971680"/>
        <c:crosses val="autoZero"/>
        <c:crossBetween val="between"/>
      </c:valAx>
      <c:spPr>
        <a:noFill/>
        <a:ln>
          <a:noFill/>
        </a:ln>
        <a:effectLst/>
      </c:spPr>
      <c:extLst/>
    </c:plotArea>
    <c:legend>
      <c:legendPos val="b"/>
      <c:layout>
        <c:manualLayout>
          <c:xMode val="edge"/>
          <c:yMode val="edge"/>
          <c:x val="0.17744764495463269"/>
          <c:y val="0.94662423497257675"/>
          <c:w val="0.64510454184256316"/>
          <c:h val="5.33757650274232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Costo</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1B1-4ED3-8493-52261EB7DE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1B1-4ED3-8493-52261EB7DE2D}"/>
              </c:ext>
            </c:extLst>
          </c:dPt>
          <c:dLbls>
            <c:dLbl>
              <c:idx val="0"/>
              <c:layout>
                <c:manualLayout>
                  <c:x val="-5.1138425590506204E-17"/>
                  <c:y val="-0.1200581730562368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B1-4ED3-8493-52261EB7DE2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2"/>
              <c:pt idx="0">
                <c:v>Tipo: Trabajo</c:v>
              </c:pt>
              <c:pt idx="1">
                <c:v>Tipo: Material</c:v>
              </c:pt>
            </c:strLit>
          </c:cat>
          <c:val>
            <c:numLit>
              <c:formatCode>\$\ #,##0.00</c:formatCode>
              <c:ptCount val="2"/>
              <c:pt idx="0">
                <c:v>11334230.960000001</c:v>
              </c:pt>
              <c:pt idx="1">
                <c:v>0</c:v>
              </c:pt>
            </c:numLit>
          </c:val>
          <c:extLst>
            <c:ext xmlns:c16="http://schemas.microsoft.com/office/drawing/2014/chart" uri="{C3380CC4-5D6E-409C-BE32-E72D297353CC}">
              <c16:uniqueId val="{00000004-01B1-4ED3-8493-52261EB7DE2D}"/>
            </c:ext>
          </c:extLst>
        </c:ser>
        <c:dLbls>
          <c:dLblPos val="inEnd"/>
          <c:showLegendKey val="0"/>
          <c:showVal val="1"/>
          <c:showCatName val="0"/>
          <c:showSerName val="0"/>
          <c:showPercent val="0"/>
          <c:showBubbleSize val="0"/>
          <c:showLeaderLines val="1"/>
        </c:dLbls>
        <c:firstSliceAng val="0"/>
      </c:pieChart>
      <c:spPr>
        <a:noFill/>
        <a:ln>
          <a:noFill/>
        </a:ln>
        <a:effectLst/>
      </c:spPr>
      <c:extLst/>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Rise.xlsx]2_Productos destacados!TablaDinámica24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'2_Productos destacados'!$B$3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07AC-4B3B-9BB6-4D86F24174D4}"/>
              </c:ext>
            </c:extLst>
          </c:dPt>
          <c:dPt>
            <c:idx val="1"/>
            <c:bubble3D val="0"/>
            <c:spPr>
              <a:solidFill>
                <a:srgbClr val="97BE20"/>
              </a:solidFill>
              <a:ln>
                <a:noFill/>
              </a:ln>
              <a:effectLst/>
            </c:spPr>
            <c:extLst>
              <c:ext xmlns:c16="http://schemas.microsoft.com/office/drawing/2014/chart" uri="{C3380CC4-5D6E-409C-BE32-E72D297353CC}">
                <c16:uniqueId val="{00000003-07AC-4B3B-9BB6-4D86F24174D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'2_Productos destacados'!$A$4:$A$5</c:f>
              <c:strCache>
                <c:ptCount val="2"/>
                <c:pt idx="0">
                  <c:v>No</c:v>
                </c:pt>
                <c:pt idx="1">
                  <c:v>Sí</c:v>
                </c:pt>
              </c:strCache>
            </c:strRef>
          </c:cat>
          <c:val>
            <c:numRef>
              <c:f>'2_Productos destacados'!$B$4:$B$5</c:f>
              <c:numCache>
                <c:formatCode>General</c:formatCode>
                <c:ptCount val="2"/>
                <c:pt idx="0">
                  <c:v>2</c:v>
                </c:pt>
                <c:pt idx="1">
                  <c:v>41</c:v>
                </c:pt>
              </c:numCache>
            </c:numRef>
          </c:val>
          <c:extLst>
            <c:ext xmlns:c16="http://schemas.microsoft.com/office/drawing/2014/chart" uri="{C3380CC4-5D6E-409C-BE32-E72D297353CC}">
              <c16:uniqueId val="{00000004-07AC-4B3B-9BB6-4D86F24174D4}"/>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Rise.xlsx]3_Paginas de venta!TablaDinámica29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pieChart>
        <c:varyColors val="1"/>
        <c:ser>
          <c:idx val="0"/>
          <c:order val="0"/>
          <c:tx>
            <c:strRef>
              <c:f>'3_Paginas de venta'!$B$3</c:f>
              <c:strCache>
                <c:ptCount val="1"/>
                <c:pt idx="0">
                  <c:v>Total</c:v>
                </c:pt>
              </c:strCache>
            </c:strRef>
          </c:tx>
          <c:dPt>
            <c:idx val="0"/>
            <c:bubble3D val="0"/>
            <c:spPr>
              <a:solidFill>
                <a:srgbClr val="FB7E1A"/>
              </a:solidFill>
              <a:ln>
                <a:noFill/>
              </a:ln>
              <a:effectLst/>
            </c:spPr>
            <c:extLst>
              <c:ext xmlns:c16="http://schemas.microsoft.com/office/drawing/2014/chart" uri="{C3380CC4-5D6E-409C-BE32-E72D297353CC}">
                <c16:uniqueId val="{00000001-CBE2-4FF1-93E1-1D167BB7D382}"/>
              </c:ext>
            </c:extLst>
          </c:dPt>
          <c:dPt>
            <c:idx val="1"/>
            <c:bubble3D val="0"/>
            <c:spPr>
              <a:solidFill>
                <a:srgbClr val="028480"/>
              </a:solidFill>
              <a:ln>
                <a:noFill/>
              </a:ln>
              <a:effectLst/>
            </c:spPr>
            <c:extLst>
              <c:ext xmlns:c16="http://schemas.microsoft.com/office/drawing/2014/chart" uri="{C3380CC4-5D6E-409C-BE32-E72D297353CC}">
                <c16:uniqueId val="{00000003-CBE2-4FF1-93E1-1D167BB7D38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'3_Paginas de venta'!$A$4:$A$5</c:f>
              <c:strCache>
                <c:ptCount val="2"/>
                <c:pt idx="0">
                  <c:v>No</c:v>
                </c:pt>
                <c:pt idx="1">
                  <c:v>Sí</c:v>
                </c:pt>
              </c:strCache>
            </c:strRef>
          </c:cat>
          <c:val>
            <c:numRef>
              <c:f>'3_Paginas de venta'!$B$4:$B$5</c:f>
              <c:numCache>
                <c:formatCode>General</c:formatCode>
                <c:ptCount val="2"/>
                <c:pt idx="0">
                  <c:v>35</c:v>
                </c:pt>
                <c:pt idx="1">
                  <c:v>8</c:v>
                </c:pt>
              </c:numCache>
            </c:numRef>
          </c:val>
          <c:extLst>
            <c:ext xmlns:c16="http://schemas.microsoft.com/office/drawing/2014/chart" uri="{C3380CC4-5D6E-409C-BE32-E72D297353CC}">
              <c16:uniqueId val="{00000004-CBE2-4FF1-93E1-1D167BB7D382}"/>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Rise.xlsx]4_Tiendas más usadas!TablaDinámica5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'4_Tiendas más usadas'!$B$3</c:f>
              <c:strCache>
                <c:ptCount val="1"/>
                <c:pt idx="0">
                  <c:v>Total</c:v>
                </c:pt>
              </c:strCache>
            </c:strRef>
          </c:tx>
          <c:spPr>
            <a:solidFill>
              <a:srgbClr val="02848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'4_Tiendas más usadas'!$A$4:$A$16</c:f>
              <c:strCache>
                <c:ptCount val="13"/>
                <c:pt idx="0">
                  <c:v>Alkosto</c:v>
                </c:pt>
                <c:pt idx="1">
                  <c:v>Amazon</c:v>
                </c:pt>
                <c:pt idx="2">
                  <c:v>Claro</c:v>
                </c:pt>
                <c:pt idx="3">
                  <c:v>Compugreiff</c:v>
                </c:pt>
                <c:pt idx="4">
                  <c:v>Éxito</c:v>
                </c:pt>
                <c:pt idx="5">
                  <c:v>Facebook</c:v>
                </c:pt>
                <c:pt idx="6">
                  <c:v>Falabella</c:v>
                </c:pt>
                <c:pt idx="7">
                  <c:v>Jumbo</c:v>
                </c:pt>
                <c:pt idx="8">
                  <c:v>Ktronix</c:v>
                </c:pt>
                <c:pt idx="9">
                  <c:v>MercadoLibre</c:v>
                </c:pt>
                <c:pt idx="10">
                  <c:v>OLX</c:v>
                </c:pt>
                <c:pt idx="11">
                  <c:v>Pág Unilago</c:v>
                </c:pt>
                <c:pt idx="12">
                  <c:v>Whatsapp</c:v>
                </c:pt>
              </c:strCache>
            </c:strRef>
          </c:cat>
          <c:val>
            <c:numRef>
              <c:f>'4_Tiendas más usadas'!$B$4:$B$16</c:f>
              <c:numCache>
                <c:formatCode>General</c:formatCode>
                <c:ptCount val="13"/>
                <c:pt idx="0">
                  <c:v>2</c:v>
                </c:pt>
                <c:pt idx="1">
                  <c:v>1</c:v>
                </c:pt>
                <c:pt idx="2">
                  <c:v>1</c:v>
                </c:pt>
                <c:pt idx="3">
                  <c:v>1</c:v>
                </c:pt>
                <c:pt idx="4">
                  <c:v>2</c:v>
                </c:pt>
                <c:pt idx="5">
                  <c:v>1</c:v>
                </c:pt>
                <c:pt idx="6">
                  <c:v>2</c:v>
                </c:pt>
                <c:pt idx="7">
                  <c:v>1</c:v>
                </c:pt>
                <c:pt idx="8">
                  <c:v>1</c:v>
                </c:pt>
                <c:pt idx="9">
                  <c:v>3</c:v>
                </c:pt>
                <c:pt idx="10">
                  <c:v>1</c:v>
                </c:pt>
                <c:pt idx="11">
                  <c:v>1</c:v>
                </c:pt>
                <c:pt idx="12">
                  <c:v>1</c:v>
                </c:pt>
              </c:numCache>
            </c:numRef>
          </c:val>
          <c:extLst>
            <c:ext xmlns:c16="http://schemas.microsoft.com/office/drawing/2014/chart" uri="{C3380CC4-5D6E-409C-BE32-E72D297353CC}">
              <c16:uniqueId val="{00000000-AEBA-4D81-882E-1A41CB9FEC4E}"/>
            </c:ext>
          </c:extLst>
        </c:ser>
        <c:dLbls>
          <c:showLegendKey val="0"/>
          <c:showVal val="1"/>
          <c:showCatName val="0"/>
          <c:showSerName val="0"/>
          <c:showPercent val="0"/>
          <c:showBubbleSize val="0"/>
        </c:dLbls>
        <c:gapWidth val="98"/>
        <c:overlap val="100"/>
        <c:axId val="433559472"/>
        <c:axId val="433578192"/>
      </c:barChart>
      <c:catAx>
        <c:axId val="433559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433578192"/>
        <c:crosses val="autoZero"/>
        <c:auto val="1"/>
        <c:lblAlgn val="ctr"/>
        <c:lblOffset val="100"/>
        <c:noMultiLvlLbl val="0"/>
      </c:catAx>
      <c:valAx>
        <c:axId val="433578192"/>
        <c:scaling>
          <c:orientation val="minMax"/>
        </c:scaling>
        <c:delete val="1"/>
        <c:axPos val="b"/>
        <c:numFmt formatCode="General" sourceLinked="1"/>
        <c:majorTickMark val="none"/>
        <c:minorTickMark val="none"/>
        <c:tickLblPos val="nextTo"/>
        <c:crossAx val="433559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Rise.xlsx]5_Marcas Preferidas!TablaDinámica16</c:name>
    <c:fmtId val="-1"/>
  </c:pivotSource>
  <c:chart>
    <c:autoTitleDeleted val="1"/>
    <c:pivotFmts>
      <c:pivotFmt>
        <c:idx val="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6"/>
          </a:solidFill>
          <a:ln w="19050">
            <a:solidFill>
              <a:schemeClr val="lt1"/>
            </a:solidFill>
          </a:ln>
          <a:effectLst/>
        </c:spPr>
      </c:pivotFmt>
      <c:pivotFmt>
        <c:idx val="2"/>
        <c:spPr>
          <a:solidFill>
            <a:schemeClr val="accent6"/>
          </a:solidFill>
          <a:ln w="19050">
            <a:solidFill>
              <a:schemeClr val="lt1"/>
            </a:solidFill>
          </a:ln>
          <a:effectLst/>
        </c:spPr>
      </c:pivotFmt>
      <c:pivotFmt>
        <c:idx val="3"/>
        <c:spPr>
          <a:solidFill>
            <a:schemeClr val="accent6"/>
          </a:solidFill>
          <a:ln w="19050">
            <a:solidFill>
              <a:schemeClr val="lt1"/>
            </a:solidFill>
          </a:ln>
          <a:effectLst/>
        </c:spPr>
      </c:pivotFmt>
      <c:pivotFmt>
        <c:idx val="4"/>
        <c:spPr>
          <a:solidFill>
            <a:schemeClr val="accent6"/>
          </a:solidFill>
          <a:ln w="19050">
            <a:solidFill>
              <a:schemeClr val="lt1"/>
            </a:solidFill>
          </a:ln>
          <a:effectLst/>
        </c:spPr>
      </c:pivotFmt>
      <c:pivotFmt>
        <c:idx val="5"/>
        <c:spPr>
          <a:solidFill>
            <a:schemeClr val="accent6"/>
          </a:solidFill>
          <a:ln w="19050">
            <a:solidFill>
              <a:schemeClr val="lt1"/>
            </a:solidFill>
          </a:ln>
          <a:effectLst/>
        </c:spPr>
      </c:pivotFmt>
      <c:pivotFmt>
        <c:idx val="6"/>
        <c:spPr>
          <a:solidFill>
            <a:schemeClr val="accent6"/>
          </a:solidFill>
          <a:ln w="19050">
            <a:solidFill>
              <a:schemeClr val="lt1"/>
            </a:solidFill>
          </a:ln>
          <a:effectLst/>
        </c:spPr>
      </c:pivotFmt>
      <c:pivotFmt>
        <c:idx val="7"/>
        <c:spPr>
          <a:solidFill>
            <a:schemeClr val="accent6"/>
          </a:solidFill>
          <a:ln w="19050">
            <a:solidFill>
              <a:schemeClr val="lt1"/>
            </a:solidFill>
          </a:ln>
          <a:effectLst/>
        </c:spPr>
      </c:pivotFmt>
      <c:pivotFmt>
        <c:idx val="8"/>
        <c:spPr>
          <a:solidFill>
            <a:schemeClr val="accent6"/>
          </a:solidFill>
          <a:ln w="19050">
            <a:solidFill>
              <a:schemeClr val="lt1"/>
            </a:solidFill>
          </a:ln>
          <a:effectLst/>
        </c:spPr>
      </c:pivotFmt>
      <c:pivotFmt>
        <c:idx val="9"/>
        <c:spPr>
          <a:solidFill>
            <a:schemeClr val="accent6"/>
          </a:solidFill>
          <a:ln w="19050">
            <a:solidFill>
              <a:schemeClr val="lt1"/>
            </a:solidFill>
          </a:ln>
          <a:effectLst/>
        </c:spPr>
      </c:pivotFmt>
      <c:pivotFmt>
        <c:idx val="1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6"/>
          </a:solidFill>
          <a:ln w="19050">
            <a:solidFill>
              <a:schemeClr val="lt1"/>
            </a:solidFill>
          </a:ln>
          <a:effectLst/>
        </c:spPr>
      </c:pivotFmt>
      <c:pivotFmt>
        <c:idx val="12"/>
        <c:spPr>
          <a:solidFill>
            <a:schemeClr val="accent6"/>
          </a:solidFill>
          <a:ln w="19050">
            <a:solidFill>
              <a:schemeClr val="lt1"/>
            </a:solidFill>
          </a:ln>
          <a:effectLst/>
        </c:spPr>
      </c:pivotFmt>
      <c:pivotFmt>
        <c:idx val="13"/>
        <c:spPr>
          <a:solidFill>
            <a:schemeClr val="accent6"/>
          </a:solidFill>
          <a:ln w="19050">
            <a:solidFill>
              <a:schemeClr val="lt1"/>
            </a:solidFill>
          </a:ln>
          <a:effectLst/>
        </c:spPr>
      </c:pivotFmt>
      <c:pivotFmt>
        <c:idx val="14"/>
        <c:spPr>
          <a:solidFill>
            <a:schemeClr val="accent6"/>
          </a:solidFill>
          <a:ln w="19050">
            <a:solidFill>
              <a:schemeClr val="lt1"/>
            </a:solidFill>
          </a:ln>
          <a:effectLst/>
        </c:spPr>
      </c:pivotFmt>
      <c:pivotFmt>
        <c:idx val="15"/>
        <c:spPr>
          <a:solidFill>
            <a:schemeClr val="accent6"/>
          </a:solidFill>
          <a:ln w="19050">
            <a:solidFill>
              <a:schemeClr val="lt1"/>
            </a:solidFill>
          </a:ln>
          <a:effectLst/>
        </c:spPr>
      </c:pivotFmt>
      <c:pivotFmt>
        <c:idx val="16"/>
        <c:spPr>
          <a:solidFill>
            <a:schemeClr val="accent6"/>
          </a:solidFill>
          <a:ln w="19050">
            <a:solidFill>
              <a:schemeClr val="lt1"/>
            </a:solidFill>
          </a:ln>
          <a:effectLst/>
        </c:spPr>
      </c:pivotFmt>
      <c:pivotFmt>
        <c:idx val="17"/>
        <c:spPr>
          <a:solidFill>
            <a:schemeClr val="accent6"/>
          </a:solidFill>
          <a:ln w="19050">
            <a:solidFill>
              <a:schemeClr val="lt1"/>
            </a:solidFill>
          </a:ln>
          <a:effectLst/>
        </c:spPr>
      </c:pivotFmt>
      <c:pivotFmt>
        <c:idx val="18"/>
        <c:spPr>
          <a:solidFill>
            <a:schemeClr val="accent6"/>
          </a:solidFill>
          <a:ln w="19050">
            <a:solidFill>
              <a:schemeClr val="lt1"/>
            </a:solidFill>
          </a:ln>
          <a:effectLst/>
        </c:spPr>
      </c:pivotFmt>
      <c:pivotFmt>
        <c:idx val="19"/>
        <c:spPr>
          <a:solidFill>
            <a:schemeClr val="accent6"/>
          </a:solidFill>
          <a:ln w="19050">
            <a:solidFill>
              <a:schemeClr val="lt1"/>
            </a:solidFill>
          </a:ln>
          <a:effectLst/>
        </c:spPr>
      </c:pivotFmt>
      <c:pivotFmt>
        <c:idx val="2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accent6"/>
          </a:solidFill>
          <a:ln w="19050">
            <a:solidFill>
              <a:schemeClr val="lt1"/>
            </a:solidFill>
          </a:ln>
          <a:effectLst/>
        </c:spPr>
      </c:pivotFmt>
      <c:pivotFmt>
        <c:idx val="22"/>
        <c:spPr>
          <a:solidFill>
            <a:schemeClr val="accent6"/>
          </a:solidFill>
          <a:ln w="19050">
            <a:solidFill>
              <a:schemeClr val="lt1"/>
            </a:solidFill>
          </a:ln>
          <a:effectLst/>
        </c:spPr>
      </c:pivotFmt>
      <c:pivotFmt>
        <c:idx val="23"/>
        <c:spPr>
          <a:solidFill>
            <a:schemeClr val="accent6"/>
          </a:solidFill>
          <a:ln w="19050">
            <a:solidFill>
              <a:schemeClr val="lt1"/>
            </a:solidFill>
          </a:ln>
          <a:effectLst/>
        </c:spPr>
      </c:pivotFmt>
      <c:pivotFmt>
        <c:idx val="24"/>
        <c:spPr>
          <a:solidFill>
            <a:schemeClr val="accent6"/>
          </a:solidFill>
          <a:ln w="19050">
            <a:solidFill>
              <a:schemeClr val="lt1"/>
            </a:solidFill>
          </a:ln>
          <a:effectLst/>
        </c:spPr>
      </c:pivotFmt>
      <c:pivotFmt>
        <c:idx val="25"/>
        <c:spPr>
          <a:solidFill>
            <a:schemeClr val="accent6"/>
          </a:solidFill>
          <a:ln w="19050">
            <a:solidFill>
              <a:schemeClr val="lt1"/>
            </a:solidFill>
          </a:ln>
          <a:effectLst/>
        </c:spPr>
      </c:pivotFmt>
      <c:pivotFmt>
        <c:idx val="26"/>
        <c:spPr>
          <a:solidFill>
            <a:schemeClr val="accent6"/>
          </a:solidFill>
          <a:ln w="19050">
            <a:solidFill>
              <a:schemeClr val="lt1"/>
            </a:solidFill>
          </a:ln>
          <a:effectLst/>
        </c:spPr>
      </c:pivotFmt>
      <c:pivotFmt>
        <c:idx val="27"/>
        <c:spPr>
          <a:solidFill>
            <a:schemeClr val="accent6"/>
          </a:solidFill>
          <a:ln w="19050">
            <a:solidFill>
              <a:schemeClr val="lt1"/>
            </a:solidFill>
          </a:ln>
          <a:effectLst/>
        </c:spPr>
      </c:pivotFmt>
      <c:pivotFmt>
        <c:idx val="28"/>
        <c:spPr>
          <a:solidFill>
            <a:schemeClr val="accent6"/>
          </a:solidFill>
          <a:ln w="19050">
            <a:solidFill>
              <a:schemeClr val="lt1"/>
            </a:solidFill>
          </a:ln>
          <a:effectLst/>
        </c:spPr>
      </c:pivotFmt>
      <c:pivotFmt>
        <c:idx val="29"/>
        <c:spPr>
          <a:solidFill>
            <a:schemeClr val="accent6"/>
          </a:solidFill>
          <a:ln w="19050">
            <a:solidFill>
              <a:schemeClr val="lt1"/>
            </a:solidFill>
          </a:ln>
          <a:effectLst/>
        </c:spPr>
      </c:pivotFmt>
    </c:pivotFmts>
    <c:plotArea>
      <c:layout/>
      <c:barChart>
        <c:barDir val="bar"/>
        <c:grouping val="clustered"/>
        <c:varyColors val="0"/>
        <c:ser>
          <c:idx val="0"/>
          <c:order val="0"/>
          <c:tx>
            <c:strRef>
              <c:f>'5_Marcas Preferidas'!$B$4</c:f>
              <c:strCache>
                <c:ptCount val="1"/>
                <c:pt idx="0">
                  <c:v>Total</c:v>
                </c:pt>
              </c:strCache>
            </c:strRef>
          </c:tx>
          <c:spPr>
            <a:solidFill>
              <a:schemeClr val="accent6"/>
            </a:solidFill>
            <a:ln w="19050">
              <a:solidFill>
                <a:schemeClr val="lt1"/>
              </a:solidFill>
            </a:ln>
            <a:effectLst/>
          </c:spPr>
          <c:invertIfNegative val="0"/>
          <c:dPt>
            <c:idx val="0"/>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1-1A75-4BCF-A93C-E612C3D172B9}"/>
              </c:ext>
            </c:extLst>
          </c:dPt>
          <c:dPt>
            <c:idx val="1"/>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3-1A75-4BCF-A93C-E612C3D172B9}"/>
              </c:ext>
            </c:extLst>
          </c:dPt>
          <c:dPt>
            <c:idx val="2"/>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5-1A75-4BCF-A93C-E612C3D172B9}"/>
              </c:ext>
            </c:extLst>
          </c:dPt>
          <c:dPt>
            <c:idx val="3"/>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7-1A75-4BCF-A93C-E612C3D172B9}"/>
              </c:ext>
            </c:extLst>
          </c:dPt>
          <c:dPt>
            <c:idx val="4"/>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9-1A75-4BCF-A93C-E612C3D172B9}"/>
              </c:ext>
            </c:extLst>
          </c:dPt>
          <c:dPt>
            <c:idx val="5"/>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B-1A75-4BCF-A93C-E612C3D172B9}"/>
              </c:ext>
            </c:extLst>
          </c:dPt>
          <c:dPt>
            <c:idx val="6"/>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D-1A75-4BCF-A93C-E612C3D172B9}"/>
              </c:ext>
            </c:extLst>
          </c:dPt>
          <c:dPt>
            <c:idx val="7"/>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F-1A75-4BCF-A93C-E612C3D172B9}"/>
              </c:ext>
            </c:extLst>
          </c:dPt>
          <c:dPt>
            <c:idx val="8"/>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11-1A75-4BCF-A93C-E612C3D172B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'5_Marcas Preferidas'!$A$5:$A$14</c:f>
              <c:strCache>
                <c:ptCount val="9"/>
                <c:pt idx="0">
                  <c:v>Acer</c:v>
                </c:pt>
                <c:pt idx="1">
                  <c:v>Asus</c:v>
                </c:pt>
                <c:pt idx="2">
                  <c:v>Dell</c:v>
                </c:pt>
                <c:pt idx="3">
                  <c:v>HP</c:v>
                </c:pt>
                <c:pt idx="4">
                  <c:v>Lenovo</c:v>
                </c:pt>
                <c:pt idx="5">
                  <c:v>Mac</c:v>
                </c:pt>
                <c:pt idx="6">
                  <c:v>MSI</c:v>
                </c:pt>
                <c:pt idx="7">
                  <c:v>Samsung</c:v>
                </c:pt>
                <c:pt idx="8">
                  <c:v>Windows</c:v>
                </c:pt>
              </c:strCache>
            </c:strRef>
          </c:cat>
          <c:val>
            <c:numRef>
              <c:f>'5_Marcas Preferidas'!$B$5:$B$14</c:f>
              <c:numCache>
                <c:formatCode>General</c:formatCode>
                <c:ptCount val="9"/>
                <c:pt idx="0">
                  <c:v>15</c:v>
                </c:pt>
                <c:pt idx="1">
                  <c:v>21</c:v>
                </c:pt>
                <c:pt idx="2">
                  <c:v>3</c:v>
                </c:pt>
                <c:pt idx="3">
                  <c:v>26</c:v>
                </c:pt>
                <c:pt idx="4">
                  <c:v>21</c:v>
                </c:pt>
                <c:pt idx="5">
                  <c:v>8</c:v>
                </c:pt>
                <c:pt idx="6">
                  <c:v>5</c:v>
                </c:pt>
                <c:pt idx="7">
                  <c:v>1</c:v>
                </c:pt>
                <c:pt idx="8">
                  <c:v>1</c:v>
                </c:pt>
              </c:numCache>
            </c:numRef>
          </c:val>
          <c:extLst>
            <c:ext xmlns:c16="http://schemas.microsoft.com/office/drawing/2014/chart" uri="{C3380CC4-5D6E-409C-BE32-E72D297353CC}">
              <c16:uniqueId val="{00000012-1A75-4BCF-A93C-E612C3D172B9}"/>
            </c:ext>
          </c:extLst>
        </c:ser>
        <c:dLbls>
          <c:showLegendKey val="0"/>
          <c:showVal val="0"/>
          <c:showCatName val="0"/>
          <c:showSerName val="0"/>
          <c:showPercent val="0"/>
          <c:showBubbleSize val="0"/>
        </c:dLbls>
        <c:gapWidth val="100"/>
        <c:axId val="573488976"/>
        <c:axId val="573497712"/>
      </c:barChart>
      <c:valAx>
        <c:axId val="573497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3488976"/>
        <c:crosses val="autoZero"/>
        <c:crossBetween val="between"/>
      </c:valAx>
      <c:catAx>
        <c:axId val="5734889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349771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Rise.xlsx]6_Ofertas por marca!TablaDinámica39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s>
    <c:plotArea>
      <c:layout/>
      <c:pieChart>
        <c:varyColors val="1"/>
        <c:ser>
          <c:idx val="0"/>
          <c:order val="0"/>
          <c:tx>
            <c:strRef>
              <c:f>'6_Ofertas por marca'!$B$3</c:f>
              <c:strCache>
                <c:ptCount val="1"/>
                <c:pt idx="0">
                  <c:v>Total</c:v>
                </c:pt>
              </c:strCache>
            </c:strRef>
          </c:tx>
          <c:dPt>
            <c:idx val="0"/>
            <c:bubble3D val="0"/>
            <c:spPr>
              <a:solidFill>
                <a:srgbClr val="FB7E1A"/>
              </a:solidFill>
              <a:ln>
                <a:noFill/>
              </a:ln>
              <a:effectLst/>
            </c:spPr>
            <c:extLst>
              <c:ext xmlns:c16="http://schemas.microsoft.com/office/drawing/2014/chart" uri="{C3380CC4-5D6E-409C-BE32-E72D297353CC}">
                <c16:uniqueId val="{00000001-B334-40C3-9B8E-6AE0457129D9}"/>
              </c:ext>
            </c:extLst>
          </c:dPt>
          <c:dPt>
            <c:idx val="1"/>
            <c:bubble3D val="0"/>
            <c:spPr>
              <a:solidFill>
                <a:srgbClr val="028480"/>
              </a:solidFill>
              <a:ln>
                <a:noFill/>
              </a:ln>
              <a:effectLst/>
            </c:spPr>
            <c:extLst>
              <c:ext xmlns:c16="http://schemas.microsoft.com/office/drawing/2014/chart" uri="{C3380CC4-5D6E-409C-BE32-E72D297353CC}">
                <c16:uniqueId val="{00000003-B334-40C3-9B8E-6AE0457129D9}"/>
              </c:ext>
            </c:extLst>
          </c:dPt>
          <c:dPt>
            <c:idx val="2"/>
            <c:bubble3D val="0"/>
            <c:spPr>
              <a:solidFill>
                <a:srgbClr val="97BE20"/>
              </a:solidFill>
              <a:ln>
                <a:noFill/>
              </a:ln>
              <a:effectLst/>
            </c:spPr>
            <c:extLst>
              <c:ext xmlns:c16="http://schemas.microsoft.com/office/drawing/2014/chart" uri="{C3380CC4-5D6E-409C-BE32-E72D297353CC}">
                <c16:uniqueId val="{00000005-B334-40C3-9B8E-6AE0457129D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'6_Ofertas por marca'!$A$4:$A$6</c:f>
              <c:strCache>
                <c:ptCount val="3"/>
                <c:pt idx="0">
                  <c:v>No</c:v>
                </c:pt>
                <c:pt idx="1">
                  <c:v>Sí</c:v>
                </c:pt>
                <c:pt idx="2">
                  <c:v>Tal vez</c:v>
                </c:pt>
              </c:strCache>
            </c:strRef>
          </c:cat>
          <c:val>
            <c:numRef>
              <c:f>'6_Ofertas por marca'!$B$4:$B$6</c:f>
              <c:numCache>
                <c:formatCode>General</c:formatCode>
                <c:ptCount val="3"/>
                <c:pt idx="0">
                  <c:v>2</c:v>
                </c:pt>
                <c:pt idx="1">
                  <c:v>29</c:v>
                </c:pt>
                <c:pt idx="2">
                  <c:v>12</c:v>
                </c:pt>
              </c:numCache>
            </c:numRef>
          </c:val>
          <c:extLst>
            <c:ext xmlns:c16="http://schemas.microsoft.com/office/drawing/2014/chart" uri="{C3380CC4-5D6E-409C-BE32-E72D297353CC}">
              <c16:uniqueId val="{00000006-B334-40C3-9B8E-6AE0457129D9}"/>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pivotSource>
    <c:name>[Respuestas - Beginning Rise.xlsx]07_Login!TablaDinámica44</c:name>
    <c:fmtId val="3"/>
  </c:pivotSource>
  <c:chart>
    <c:autoTitleDeleted val="1"/>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'07_Login'!$B$3</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'07_Login'!$A$4:$A$5</c:f>
              <c:strCache>
                <c:ptCount val="2"/>
                <c:pt idx="0">
                  <c:v>Crear un usuario propio con información actualizada</c:v>
                </c:pt>
                <c:pt idx="1">
                  <c:v>Llenar un formulario cada vez que se compra</c:v>
                </c:pt>
              </c:strCache>
            </c:strRef>
          </c:cat>
          <c:val>
            <c:numRef>
              <c:f>'07_Login'!$B$4:$B$5</c:f>
              <c:numCache>
                <c:formatCode>General</c:formatCode>
                <c:ptCount val="2"/>
                <c:pt idx="0">
                  <c:v>23</c:v>
                </c:pt>
                <c:pt idx="1">
                  <c:v>20</c:v>
                </c:pt>
              </c:numCache>
            </c:numRef>
          </c:val>
          <c:extLst>
            <c:ext xmlns:c16="http://schemas.microsoft.com/office/drawing/2014/chart" uri="{C3380CC4-5D6E-409C-BE32-E72D297353CC}">
              <c16:uniqueId val="{00000000-488F-48FC-B23A-74CB75DCC535}"/>
            </c:ext>
          </c:extLst>
        </c:ser>
        <c:dLbls>
          <c:showLegendKey val="0"/>
          <c:showVal val="0"/>
          <c:showCatName val="0"/>
          <c:showSerName val="0"/>
          <c:showPercent val="0"/>
          <c:showBubbleSize val="0"/>
        </c:dLbls>
        <c:gapWidth val="182"/>
        <c:axId val="578095552"/>
        <c:axId val="578076416"/>
      </c:barChart>
      <c:catAx>
        <c:axId val="578095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8076416"/>
        <c:crosses val="autoZero"/>
        <c:auto val="1"/>
        <c:lblAlgn val="ctr"/>
        <c:lblOffset val="100"/>
        <c:noMultiLvlLbl val="0"/>
      </c:catAx>
      <c:valAx>
        <c:axId val="578076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578095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Rise.xlsx]08_Boton Whatsapp!TablaDinámica49</c:name>
    <c:fmtId val="-1"/>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spPr>
          <a:solidFill>
            <a:schemeClr val="accent6"/>
          </a:solidFill>
          <a:ln>
            <a:noFill/>
          </a:ln>
          <a:effectLst/>
        </c:spPr>
      </c:pivotFmt>
      <c:pivotFmt>
        <c:idx val="2"/>
        <c:spPr>
          <a:solidFill>
            <a:schemeClr val="accent6"/>
          </a:solidFill>
          <a:ln>
            <a:noFill/>
          </a:ln>
          <a:effectLst/>
        </c:spPr>
      </c:pivotFmt>
      <c:pivotFmt>
        <c:idx val="3"/>
        <c:spPr>
          <a:solidFill>
            <a:schemeClr val="accent6"/>
          </a:solidFill>
          <a:ln>
            <a:noFill/>
          </a:ln>
          <a:effectLst/>
        </c:spPr>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accent6"/>
          </a:solidFill>
          <a:ln>
            <a:noFill/>
          </a:ln>
          <a:effectLst/>
        </c:spPr>
      </c:pivotFmt>
      <c:pivotFmt>
        <c:idx val="6"/>
        <c:spPr>
          <a:solidFill>
            <a:schemeClr val="accent6"/>
          </a:solidFill>
          <a:ln>
            <a:noFill/>
          </a:ln>
          <a:effectLst/>
        </c:spPr>
      </c:pivotFmt>
      <c:pivotFmt>
        <c:idx val="7"/>
        <c:spPr>
          <a:solidFill>
            <a:schemeClr val="accent6"/>
          </a:solidFill>
          <a:ln>
            <a:noFill/>
          </a:ln>
          <a:effectLst/>
        </c:spPr>
      </c:pivotFmt>
      <c:pivotFmt>
        <c:idx val="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1"/>
          <c:showSerName val="0"/>
          <c:showPercent val="1"/>
          <c:showBubbleSize val="0"/>
          <c:separator>
</c:separator>
          <c:extLst>
            <c:ext xmlns:c15="http://schemas.microsoft.com/office/drawing/2012/chart" uri="{CE6537A1-D6FC-4f65-9D91-7224C49458BB}"/>
          </c:extLst>
        </c:dLbl>
      </c:pivotFmt>
      <c:pivotFmt>
        <c:idx val="9"/>
        <c:spPr>
          <a:solidFill>
            <a:schemeClr val="accent6"/>
          </a:solidFill>
          <a:ln>
            <a:noFill/>
          </a:ln>
          <a:effectLst/>
        </c:spPr>
      </c:pivotFmt>
      <c:pivotFmt>
        <c:idx val="10"/>
        <c:spPr>
          <a:solidFill>
            <a:schemeClr val="accent6"/>
          </a:solidFill>
          <a:ln>
            <a:noFill/>
          </a:ln>
          <a:effectLst/>
        </c:spPr>
      </c:pivotFmt>
      <c:pivotFmt>
        <c:idx val="11"/>
        <c:spPr>
          <a:solidFill>
            <a:schemeClr val="accent6"/>
          </a:solidFill>
          <a:ln>
            <a:noFill/>
          </a:ln>
          <a:effectLst/>
        </c:spPr>
      </c:pivotFmt>
    </c:pivotFmts>
    <c:plotArea>
      <c:layout/>
      <c:pieChart>
        <c:varyColors val="1"/>
        <c:ser>
          <c:idx val="0"/>
          <c:order val="0"/>
          <c:tx>
            <c:strRef>
              <c:f>'08_Boton Whatsapp'!$B$3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8808-4051-980B-BF5E1757F9E5}"/>
              </c:ext>
            </c:extLst>
          </c:dPt>
          <c:dPt>
            <c:idx val="1"/>
            <c:bubble3D val="0"/>
            <c:spPr>
              <a:solidFill>
                <a:srgbClr val="97BE20"/>
              </a:solidFill>
              <a:ln>
                <a:noFill/>
              </a:ln>
              <a:effectLst/>
            </c:spPr>
            <c:extLst>
              <c:ext xmlns:c16="http://schemas.microsoft.com/office/drawing/2014/chart" uri="{C3380CC4-5D6E-409C-BE32-E72D297353CC}">
                <c16:uniqueId val="{00000003-8808-4051-980B-BF5E1757F9E5}"/>
              </c:ext>
            </c:extLst>
          </c:dPt>
          <c:dPt>
            <c:idx val="2"/>
            <c:bubble3D val="0"/>
            <c:spPr>
              <a:solidFill>
                <a:srgbClr val="FB7E1A"/>
              </a:solidFill>
              <a:ln>
                <a:noFill/>
              </a:ln>
              <a:effectLst/>
            </c:spPr>
            <c:extLst>
              <c:ext xmlns:c16="http://schemas.microsoft.com/office/drawing/2014/chart" uri="{C3380CC4-5D6E-409C-BE32-E72D297353CC}">
                <c16:uniqueId val="{00000005-8808-4051-980B-BF5E1757F9E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'08_Boton Whatsapp'!$A$4:$A$6</c:f>
              <c:strCache>
                <c:ptCount val="3"/>
                <c:pt idx="0">
                  <c:v>No</c:v>
                </c:pt>
                <c:pt idx="1">
                  <c:v>Sí</c:v>
                </c:pt>
                <c:pt idx="2">
                  <c:v>Tal vez</c:v>
                </c:pt>
              </c:strCache>
            </c:strRef>
          </c:cat>
          <c:val>
            <c:numRef>
              <c:f>'08_Boton Whatsapp'!$B$4:$B$6</c:f>
              <c:numCache>
                <c:formatCode>General</c:formatCode>
                <c:ptCount val="3"/>
                <c:pt idx="0">
                  <c:v>3</c:v>
                </c:pt>
                <c:pt idx="1">
                  <c:v>27</c:v>
                </c:pt>
                <c:pt idx="2">
                  <c:v>13</c:v>
                </c:pt>
              </c:numCache>
            </c:numRef>
          </c:val>
          <c:extLst>
            <c:ext xmlns:c16="http://schemas.microsoft.com/office/drawing/2014/chart" uri="{C3380CC4-5D6E-409C-BE32-E72D297353CC}">
              <c16:uniqueId val="{00000006-8808-4051-980B-BF5E1757F9E5}"/>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[Respuestas - Beginning Rise.xlsx]09_Reseñas!TablaDinámica54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1"/>
          <c:showPercent val="1"/>
          <c:showBubbleSize val="0"/>
          <c:separator>
</c:separator>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s>
    <c:plotArea>
      <c:layout/>
      <c:pieChart>
        <c:varyColors val="1"/>
        <c:ser>
          <c:idx val="0"/>
          <c:order val="0"/>
          <c:tx>
            <c:strRef>
              <c:f>'09_Reseñas'!$B$3</c:f>
              <c:strCache>
                <c:ptCount val="1"/>
                <c:pt idx="0">
                  <c:v>Total</c:v>
                </c:pt>
              </c:strCache>
            </c:strRef>
          </c:tx>
          <c:dPt>
            <c:idx val="0"/>
            <c:bubble3D val="0"/>
            <c:spPr>
              <a:solidFill>
                <a:srgbClr val="028480"/>
              </a:solidFill>
              <a:ln>
                <a:noFill/>
              </a:ln>
              <a:effectLst/>
            </c:spPr>
            <c:extLst>
              <c:ext xmlns:c16="http://schemas.microsoft.com/office/drawing/2014/chart" uri="{C3380CC4-5D6E-409C-BE32-E72D297353CC}">
                <c16:uniqueId val="{00000001-B974-4FBC-9EE6-7615A232428F}"/>
              </c:ext>
            </c:extLst>
          </c:dPt>
          <c:dPt>
            <c:idx val="1"/>
            <c:bubble3D val="0"/>
            <c:spPr>
              <a:solidFill>
                <a:srgbClr val="FB7E1A"/>
              </a:solidFill>
              <a:ln>
                <a:noFill/>
              </a:ln>
              <a:effectLst/>
            </c:spPr>
            <c:extLst>
              <c:ext xmlns:c16="http://schemas.microsoft.com/office/drawing/2014/chart" uri="{C3380CC4-5D6E-409C-BE32-E72D297353CC}">
                <c16:uniqueId val="{00000003-B974-4FBC-9EE6-7615A232428F}"/>
              </c:ext>
            </c:extLst>
          </c:dPt>
          <c:dPt>
            <c:idx val="2"/>
            <c:bubble3D val="0"/>
            <c:spPr>
              <a:solidFill>
                <a:srgbClr val="97BE20"/>
              </a:solidFill>
              <a:ln>
                <a:noFill/>
              </a:ln>
              <a:effectLst/>
            </c:spPr>
            <c:extLst>
              <c:ext xmlns:c16="http://schemas.microsoft.com/office/drawing/2014/chart" uri="{C3380CC4-5D6E-409C-BE32-E72D297353CC}">
                <c16:uniqueId val="{00000005-B974-4FBC-9EE6-7615A232428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'09_Reseñas'!$A$4:$A$6</c:f>
              <c:strCache>
                <c:ptCount val="3"/>
                <c:pt idx="0">
                  <c:v>No</c:v>
                </c:pt>
                <c:pt idx="1">
                  <c:v>Sí</c:v>
                </c:pt>
                <c:pt idx="2">
                  <c:v>Tal vez</c:v>
                </c:pt>
              </c:strCache>
            </c:strRef>
          </c:cat>
          <c:val>
            <c:numRef>
              <c:f>'09_Reseñas'!$B$4:$B$6</c:f>
              <c:numCache>
                <c:formatCode>General</c:formatCode>
                <c:ptCount val="3"/>
                <c:pt idx="0">
                  <c:v>4</c:v>
                </c:pt>
                <c:pt idx="1">
                  <c:v>23</c:v>
                </c:pt>
                <c:pt idx="2">
                  <c:v>16</c:v>
                </c:pt>
              </c:numCache>
            </c:numRef>
          </c:val>
          <c:extLst>
            <c:ext xmlns:c16="http://schemas.microsoft.com/office/drawing/2014/chart" uri="{C3380CC4-5D6E-409C-BE32-E72D297353CC}">
              <c16:uniqueId val="{00000006-B974-4FBC-9EE6-7615A232428F}"/>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5" name="Google Shape;1025;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3" name="Google Shape;1033;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47" name="Google Shape;1047;p1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p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1" name="Google Shape;1191;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197" name="Google Shape;1197;p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p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04" name="Google Shape;1204;p1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11" name="Google Shape;1211;p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p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21" name="Google Shape;1221;p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p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30" name="Google Shape;1230;p1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37" name="Google Shape;1237;p1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p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244" name="Google Shape;1244;p1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148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0" name="Google Shape;1250;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5" name="Google Shape;1255;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6592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3" name="Google Shape;1283;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1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7" name="Google Shape;131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 name="Google Shape;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 name="Google Shape;7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3" name="Google Shape;49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08" name="Google Shape;708;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15" name="Google Shape;715;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33" name="Google Shape;733;p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46" name="Google Shape;746;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53" name="Google Shape;753;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CO"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7" name="Google Shape;78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ESTILO 1">
  <p:cSld name="PORTADA ESTILO 1">
    <p:spTree>
      <p:nvGrpSpPr>
        <p:cNvPr id="1" name="Shape 11"/>
        <p:cNvGrpSpPr/>
        <p:nvPr/>
      </p:nvGrpSpPr>
      <p:grpSpPr>
        <a:xfrm>
          <a:off x="0" y="0"/>
          <a:ext cx="0" cy="0"/>
          <a:chOff x="0" y="0"/>
          <a:chExt cx="0" cy="0"/>
        </a:xfrm>
      </p:grpSpPr>
      <p:pic>
        <p:nvPicPr>
          <p:cNvPr id="12" name="Google Shape;12;p65" descr="Sin título.png"/>
          <p:cNvPicPr preferRelativeResize="0"/>
          <p:nvPr/>
        </p:nvPicPr>
        <p:blipFill rotWithShape="1">
          <a:blip r:embed="rId2">
            <a:alphaModFix/>
          </a:blip>
          <a:srcRect/>
          <a:stretch/>
        </p:blipFill>
        <p:spPr>
          <a:xfrm>
            <a:off x="-76974" y="2"/>
            <a:ext cx="9269583" cy="51563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CIÓN ESTILO 3">
  <p:cSld name="SECCIÓN ESTILO 3">
    <p:spTree>
      <p:nvGrpSpPr>
        <p:cNvPr id="1" name="Shape 30"/>
        <p:cNvGrpSpPr/>
        <p:nvPr/>
      </p:nvGrpSpPr>
      <p:grpSpPr>
        <a:xfrm>
          <a:off x="0" y="0"/>
          <a:ext cx="0" cy="0"/>
          <a:chOff x="0" y="0"/>
          <a:chExt cx="0" cy="0"/>
        </a:xfrm>
      </p:grpSpPr>
      <p:pic>
        <p:nvPicPr>
          <p:cNvPr id="31" name="Google Shape;31;p74" descr="Sin título10.png"/>
          <p:cNvPicPr preferRelativeResize="0"/>
          <p:nvPr/>
        </p:nvPicPr>
        <p:blipFill rotWithShape="1">
          <a:blip r:embed="rId2">
            <a:alphaModFix/>
          </a:blip>
          <a:srcRect/>
          <a:stretch/>
        </p:blipFill>
        <p:spPr>
          <a:xfrm>
            <a:off x="-89803" y="0"/>
            <a:ext cx="9256753"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ÍTULO ESTILO 1">
  <p:cSld name="CAPÍTULO ESTILO 1">
    <p:spTree>
      <p:nvGrpSpPr>
        <p:cNvPr id="1" name="Shape 32"/>
        <p:cNvGrpSpPr/>
        <p:nvPr/>
      </p:nvGrpSpPr>
      <p:grpSpPr>
        <a:xfrm>
          <a:off x="0" y="0"/>
          <a:ext cx="0" cy="0"/>
          <a:chOff x="0" y="0"/>
          <a:chExt cx="0" cy="0"/>
        </a:xfrm>
      </p:grpSpPr>
      <p:pic>
        <p:nvPicPr>
          <p:cNvPr id="33" name="Google Shape;33;p75" descr="Sin título4.png"/>
          <p:cNvPicPr preferRelativeResize="0"/>
          <p:nvPr/>
        </p:nvPicPr>
        <p:blipFill rotWithShape="1">
          <a:blip r:embed="rId2">
            <a:alphaModFix/>
          </a:blip>
          <a:srcRect/>
          <a:stretch/>
        </p:blipFill>
        <p:spPr>
          <a:xfrm>
            <a:off x="-76974" y="0"/>
            <a:ext cx="9256753"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ESTILO 2">
  <p:cSld name="PORTADA ESTILO 2">
    <p:spTree>
      <p:nvGrpSpPr>
        <p:cNvPr id="1" name="Shape 34"/>
        <p:cNvGrpSpPr/>
        <p:nvPr/>
      </p:nvGrpSpPr>
      <p:grpSpPr>
        <a:xfrm>
          <a:off x="0" y="0"/>
          <a:ext cx="0" cy="0"/>
          <a:chOff x="0" y="0"/>
          <a:chExt cx="0" cy="0"/>
        </a:xfrm>
      </p:grpSpPr>
      <p:pic>
        <p:nvPicPr>
          <p:cNvPr id="35" name="Google Shape;35;p76" descr="Sin título2.png"/>
          <p:cNvPicPr preferRelativeResize="0"/>
          <p:nvPr/>
        </p:nvPicPr>
        <p:blipFill rotWithShape="1">
          <a:blip r:embed="rId2">
            <a:alphaModFix/>
          </a:blip>
          <a:srcRect/>
          <a:stretch/>
        </p:blipFill>
        <p:spPr>
          <a:xfrm>
            <a:off x="12829"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NAL">
  <p:cSld name="FINAL">
    <p:spTree>
      <p:nvGrpSpPr>
        <p:cNvPr id="1" name="Shape 36"/>
        <p:cNvGrpSpPr/>
        <p:nvPr/>
      </p:nvGrpSpPr>
      <p:grpSpPr>
        <a:xfrm>
          <a:off x="0" y="0"/>
          <a:ext cx="0" cy="0"/>
          <a:chOff x="0" y="0"/>
          <a:chExt cx="0" cy="0"/>
        </a:xfrm>
      </p:grpSpPr>
      <p:pic>
        <p:nvPicPr>
          <p:cNvPr id="37" name="Google Shape;37;p77" descr="Sin título11.png"/>
          <p:cNvPicPr preferRelativeResize="0"/>
          <p:nvPr/>
        </p:nvPicPr>
        <p:blipFill rotWithShape="1">
          <a:blip r:embed="rId2">
            <a:alphaModFix/>
          </a:blip>
          <a:srcRect/>
          <a:stretch/>
        </p:blipFill>
        <p:spPr>
          <a:xfrm>
            <a:off x="-89803" y="0"/>
            <a:ext cx="9256753"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CIÓN1">
  <p:cSld name="SECCIÓN1">
    <p:spTree>
      <p:nvGrpSpPr>
        <p:cNvPr id="1" name="Shape 13"/>
        <p:cNvGrpSpPr/>
        <p:nvPr/>
      </p:nvGrpSpPr>
      <p:grpSpPr>
        <a:xfrm>
          <a:off x="0" y="0"/>
          <a:ext cx="0" cy="0"/>
          <a:chOff x="0" y="0"/>
          <a:chExt cx="0" cy="0"/>
        </a:xfrm>
      </p:grpSpPr>
      <p:pic>
        <p:nvPicPr>
          <p:cNvPr id="14" name="Google Shape;14;p66" descr="Sin título5.png"/>
          <p:cNvPicPr preferRelativeResize="0"/>
          <p:nvPr/>
        </p:nvPicPr>
        <p:blipFill rotWithShape="1">
          <a:blip r:embed="rId2">
            <a:alphaModFix/>
          </a:blip>
          <a:srcRect/>
          <a:stretch/>
        </p:blipFill>
        <p:spPr>
          <a:xfrm>
            <a:off x="0" y="0"/>
            <a:ext cx="9169659"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SQUEMA GENERAL">
  <p:cSld name="ESQUEMA GENERAL">
    <p:spTree>
      <p:nvGrpSpPr>
        <p:cNvPr id="1" name="Shape 15"/>
        <p:cNvGrpSpPr/>
        <p:nvPr/>
      </p:nvGrpSpPr>
      <p:grpSpPr>
        <a:xfrm>
          <a:off x="0" y="0"/>
          <a:ext cx="0" cy="0"/>
          <a:chOff x="0" y="0"/>
          <a:chExt cx="0" cy="0"/>
        </a:xfrm>
      </p:grpSpPr>
      <p:pic>
        <p:nvPicPr>
          <p:cNvPr id="16" name="Google Shape;16;p67" descr="Sin título3.png"/>
          <p:cNvPicPr preferRelativeResize="0"/>
          <p:nvPr/>
        </p:nvPicPr>
        <p:blipFill rotWithShape="1">
          <a:blip r:embed="rId2">
            <a:alphaModFix/>
          </a:blip>
          <a:srcRect/>
          <a:stretch/>
        </p:blipFill>
        <p:spPr>
          <a:xfrm>
            <a:off x="0" y="0"/>
            <a:ext cx="9166949"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SQUEMA GRAL 2">
  <p:cSld name="ESQUEMA GRAL 2">
    <p:spTree>
      <p:nvGrpSpPr>
        <p:cNvPr id="1" name="Shape 17"/>
        <p:cNvGrpSpPr/>
        <p:nvPr/>
      </p:nvGrpSpPr>
      <p:grpSpPr>
        <a:xfrm>
          <a:off x="0" y="0"/>
          <a:ext cx="0" cy="0"/>
          <a:chOff x="0" y="0"/>
          <a:chExt cx="0" cy="0"/>
        </a:xfrm>
      </p:grpSpPr>
      <p:pic>
        <p:nvPicPr>
          <p:cNvPr id="18" name="Google Shape;18;p68" descr="Sin título6.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ÍTULO ESTILO 2">
  <p:cSld name="CAPÍTULO ESTILO 2">
    <p:spTree>
      <p:nvGrpSpPr>
        <p:cNvPr id="1" name="Shape 19"/>
        <p:cNvGrpSpPr/>
        <p:nvPr/>
      </p:nvGrpSpPr>
      <p:grpSpPr>
        <a:xfrm>
          <a:off x="0" y="0"/>
          <a:ext cx="0" cy="0"/>
          <a:chOff x="0" y="0"/>
          <a:chExt cx="0" cy="0"/>
        </a:xfrm>
      </p:grpSpPr>
      <p:pic>
        <p:nvPicPr>
          <p:cNvPr id="20" name="Google Shape;20;p69" descr="Sin título7.png"/>
          <p:cNvPicPr preferRelativeResize="0"/>
          <p:nvPr/>
        </p:nvPicPr>
        <p:blipFill rotWithShape="1">
          <a:blip r:embed="rId2">
            <a:alphaModFix/>
          </a:blip>
          <a:srcRect/>
          <a:stretch/>
        </p:blipFill>
        <p:spPr>
          <a:xfrm>
            <a:off x="1" y="0"/>
            <a:ext cx="9179779"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SQUEMA GRAL 2A">
  <p:cSld name="ESQUEMA GRAL 2A">
    <p:spTree>
      <p:nvGrpSpPr>
        <p:cNvPr id="1" name="Shape 21"/>
        <p:cNvGrpSpPr/>
        <p:nvPr/>
      </p:nvGrpSpPr>
      <p:grpSpPr>
        <a:xfrm>
          <a:off x="0" y="0"/>
          <a:ext cx="0" cy="0"/>
          <a:chOff x="0" y="0"/>
          <a:chExt cx="0" cy="0"/>
        </a:xfrm>
      </p:grpSpPr>
      <p:pic>
        <p:nvPicPr>
          <p:cNvPr id="22" name="Google Shape;22;p70" descr="Template_PPT_Mesa de trabajo 24 copia 2.png"/>
          <p:cNvPicPr preferRelativeResize="0"/>
          <p:nvPr/>
        </p:nvPicPr>
        <p:blipFill rotWithShape="1">
          <a:blip r:embed="rId2">
            <a:alphaModFix/>
          </a:blip>
          <a:srcRect/>
          <a:stretch/>
        </p:blipFill>
        <p:spPr>
          <a:xfrm>
            <a:off x="1" y="0"/>
            <a:ext cx="9138451"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CIÓN2">
  <p:cSld name="SECCIÓN2">
    <p:spTree>
      <p:nvGrpSpPr>
        <p:cNvPr id="1" name="Shape 23"/>
        <p:cNvGrpSpPr/>
        <p:nvPr/>
      </p:nvGrpSpPr>
      <p:grpSpPr>
        <a:xfrm>
          <a:off x="0" y="0"/>
          <a:ext cx="0" cy="0"/>
          <a:chOff x="0" y="0"/>
          <a:chExt cx="0" cy="0"/>
        </a:xfrm>
      </p:grpSpPr>
      <p:pic>
        <p:nvPicPr>
          <p:cNvPr id="24" name="Google Shape;24;p71" descr="Sin título8.png"/>
          <p:cNvPicPr preferRelativeResize="0"/>
          <p:nvPr/>
        </p:nvPicPr>
        <p:blipFill rotWithShape="1">
          <a:blip r:embed="rId2">
            <a:alphaModFix/>
          </a:blip>
          <a:srcRect/>
          <a:stretch/>
        </p:blipFill>
        <p:spPr>
          <a:xfrm>
            <a:off x="-89803" y="0"/>
            <a:ext cx="9256753" cy="5143500"/>
          </a:xfrm>
          <a:prstGeom prst="rect">
            <a:avLst/>
          </a:prstGeom>
          <a:noFill/>
          <a:ln>
            <a:noFill/>
          </a:ln>
        </p:spPr>
      </p:pic>
      <p:sp>
        <p:nvSpPr>
          <p:cNvPr id="25" name="Google Shape;25;p71"/>
          <p:cNvSpPr txBox="1"/>
          <p:nvPr/>
        </p:nvSpPr>
        <p:spPr>
          <a:xfrm>
            <a:off x="-3091833" y="-936348"/>
            <a:ext cx="914400" cy="91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endParaRPr sz="8000" b="1" i="0" u="none" strike="noStrike" cap="none">
              <a:solidFill>
                <a:srgbClr val="92D05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ÍTULO ESTILO 3">
  <p:cSld name="CAPÍTULO ESTILO 3">
    <p:spTree>
      <p:nvGrpSpPr>
        <p:cNvPr id="1" name="Shape 26"/>
        <p:cNvGrpSpPr/>
        <p:nvPr/>
      </p:nvGrpSpPr>
      <p:grpSpPr>
        <a:xfrm>
          <a:off x="0" y="0"/>
          <a:ext cx="0" cy="0"/>
          <a:chOff x="0" y="0"/>
          <a:chExt cx="0" cy="0"/>
        </a:xfrm>
      </p:grpSpPr>
      <p:pic>
        <p:nvPicPr>
          <p:cNvPr id="27" name="Google Shape;27;p72" descr="Sin título9.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SQUEMA GRAL 2B">
  <p:cSld name="ESQUEMA GRAL 2B">
    <p:spTree>
      <p:nvGrpSpPr>
        <p:cNvPr id="1" name="Shape 28"/>
        <p:cNvGrpSpPr/>
        <p:nvPr/>
      </p:nvGrpSpPr>
      <p:grpSpPr>
        <a:xfrm>
          <a:off x="0" y="0"/>
          <a:ext cx="0" cy="0"/>
          <a:chOff x="0" y="0"/>
          <a:chExt cx="0" cy="0"/>
        </a:xfrm>
      </p:grpSpPr>
      <p:pic>
        <p:nvPicPr>
          <p:cNvPr id="29" name="Google Shape;29;p73" descr="Template_PPT_Mesa de trabajo 24 copia 3.png"/>
          <p:cNvPicPr preferRelativeResize="0"/>
          <p:nvPr/>
        </p:nvPicPr>
        <p:blipFill rotWithShape="1">
          <a:blip r:embed="rId2">
            <a:alphaModFix/>
          </a:blip>
          <a:srcRect/>
          <a:stretch/>
        </p:blipFill>
        <p:spPr>
          <a:xfrm>
            <a:off x="1" y="0"/>
            <a:ext cx="913845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7650701" y="4751012"/>
            <a:ext cx="1493299" cy="3924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800"/>
              <a:buFont typeface="Arial"/>
              <a:buNone/>
            </a:pPr>
            <a:r>
              <a:rPr lang="es-CO" sz="800" b="1" i="0" u="none" strike="noStrike" cap="none">
                <a:solidFill>
                  <a:srgbClr val="7F7F7F"/>
                </a:solidFill>
                <a:latin typeface="Calibri"/>
                <a:ea typeface="Calibri"/>
                <a:cs typeface="Calibri"/>
                <a:sym typeface="Calibri"/>
              </a:rPr>
              <a:t>GC-F-004 V.01</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4.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0.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p:nvPr/>
        </p:nvSpPr>
        <p:spPr>
          <a:xfrm>
            <a:off x="733054" y="1814157"/>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43" name="Google Shape;43;p1"/>
          <p:cNvSpPr txBox="1"/>
          <p:nvPr/>
        </p:nvSpPr>
        <p:spPr>
          <a:xfrm>
            <a:off x="733054" y="2475482"/>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6"/>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pic>
        <p:nvPicPr>
          <p:cNvPr id="891" name="Google Shape;891;p116"/>
          <p:cNvPicPr preferRelativeResize="0"/>
          <p:nvPr/>
        </p:nvPicPr>
        <p:blipFill rotWithShape="1">
          <a:blip r:embed="rId3">
            <a:alphaModFix/>
          </a:blip>
          <a:srcRect/>
          <a:stretch/>
        </p:blipFill>
        <p:spPr>
          <a:xfrm>
            <a:off x="2158229" y="1111567"/>
            <a:ext cx="5026343" cy="340556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7"/>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pic>
        <p:nvPicPr>
          <p:cNvPr id="897" name="Google Shape;897;p117"/>
          <p:cNvPicPr preferRelativeResize="0"/>
          <p:nvPr/>
        </p:nvPicPr>
        <p:blipFill rotWithShape="1">
          <a:blip r:embed="rId3">
            <a:alphaModFix/>
          </a:blip>
          <a:srcRect/>
          <a:stretch/>
        </p:blipFill>
        <p:spPr>
          <a:xfrm>
            <a:off x="3080819" y="1069041"/>
            <a:ext cx="2982361" cy="395453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8"/>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03" name="Google Shape;903;p118"/>
          <p:cNvPicPr preferRelativeResize="0"/>
          <p:nvPr/>
        </p:nvPicPr>
        <p:blipFill rotWithShape="1">
          <a:blip r:embed="rId3">
            <a:alphaModFix/>
          </a:blip>
          <a:srcRect/>
          <a:stretch/>
        </p:blipFill>
        <p:spPr>
          <a:xfrm>
            <a:off x="2208552" y="1090294"/>
            <a:ext cx="4726896" cy="376473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9"/>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09" name="Google Shape;909;p119"/>
          <p:cNvPicPr preferRelativeResize="0"/>
          <p:nvPr/>
        </p:nvPicPr>
        <p:blipFill rotWithShape="1">
          <a:blip r:embed="rId3">
            <a:alphaModFix/>
          </a:blip>
          <a:srcRect/>
          <a:stretch/>
        </p:blipFill>
        <p:spPr>
          <a:xfrm>
            <a:off x="1487782" y="1055914"/>
            <a:ext cx="6168436" cy="369297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20"/>
          <p:cNvSpPr txBox="1"/>
          <p:nvPr/>
        </p:nvSpPr>
        <p:spPr>
          <a:xfrm>
            <a:off x="2983872" y="113201"/>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INFORMACIÓN GENERAL DE COSTOS</a:t>
            </a:r>
            <a:endParaRPr/>
          </a:p>
        </p:txBody>
      </p:sp>
      <p:pic>
        <p:nvPicPr>
          <p:cNvPr id="915" name="Google Shape;915;p120"/>
          <p:cNvPicPr preferRelativeResize="0"/>
          <p:nvPr/>
        </p:nvPicPr>
        <p:blipFill rotWithShape="1">
          <a:blip r:embed="rId3">
            <a:alphaModFix/>
          </a:blip>
          <a:srcRect/>
          <a:stretch/>
        </p:blipFill>
        <p:spPr>
          <a:xfrm>
            <a:off x="2435775" y="1085159"/>
            <a:ext cx="4272447" cy="36481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1"/>
          <p:cNvSpPr txBox="1"/>
          <p:nvPr/>
        </p:nvSpPr>
        <p:spPr>
          <a:xfrm>
            <a:off x="1743075" y="1956217"/>
            <a:ext cx="5657850"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DIAGRAMA DE DESPLIEGUE/DISTRIBUCIÓN</a:t>
            </a:r>
            <a:endParaRPr sz="3700" b="1" i="0" u="none" strike="noStrike" cap="none">
              <a:solidFill>
                <a:schemeClr val="lt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p122"/>
          <p:cNvGrpSpPr/>
          <p:nvPr/>
        </p:nvGrpSpPr>
        <p:grpSpPr>
          <a:xfrm>
            <a:off x="525742" y="2073700"/>
            <a:ext cx="3131858" cy="872987"/>
            <a:chOff x="626595" y="2052707"/>
            <a:chExt cx="3131858" cy="872987"/>
          </a:xfrm>
        </p:grpSpPr>
        <p:sp>
          <p:nvSpPr>
            <p:cNvPr id="926" name="Google Shape;926;p122"/>
            <p:cNvSpPr txBox="1"/>
            <p:nvPr/>
          </p:nvSpPr>
          <p:spPr>
            <a:xfrm>
              <a:off x="626595" y="2217808"/>
              <a:ext cx="313185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DIAGRMA DE DESPLIEGUE/DISTRIBUCIÓN</a:t>
              </a:r>
              <a:endParaRPr/>
            </a:p>
          </p:txBody>
        </p:sp>
        <p:pic>
          <p:nvPicPr>
            <p:cNvPr id="927" name="Google Shape;927;p122"/>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28" name="Google Shape;928;p122"/>
          <p:cNvSpPr txBox="1"/>
          <p:nvPr/>
        </p:nvSpPr>
        <p:spPr>
          <a:xfrm>
            <a:off x="4572000" y="1986974"/>
            <a:ext cx="3648075"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diagrama de despliegue y distribución realizado en formato (UML) se desarrollo para mostrar la arquitectura de ejecución de nuestro sistema en los entorno de ejecución de hardware y software</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23"/>
          <p:cNvSpPr txBox="1"/>
          <p:nvPr/>
        </p:nvSpPr>
        <p:spPr>
          <a:xfrm>
            <a:off x="2983871" y="138363"/>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DESPLIEGUE Y DISTRIBUCIÓN</a:t>
            </a:r>
            <a:endParaRPr/>
          </a:p>
        </p:txBody>
      </p:sp>
      <p:pic>
        <p:nvPicPr>
          <p:cNvPr id="934" name="Google Shape;934;p123"/>
          <p:cNvPicPr preferRelativeResize="0"/>
          <p:nvPr/>
        </p:nvPicPr>
        <p:blipFill rotWithShape="1">
          <a:blip r:embed="rId3">
            <a:alphaModFix/>
          </a:blip>
          <a:srcRect/>
          <a:stretch/>
        </p:blipFill>
        <p:spPr>
          <a:xfrm>
            <a:off x="1457325" y="1011011"/>
            <a:ext cx="6229350" cy="387109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4"/>
          <p:cNvSpPr txBox="1"/>
          <p:nvPr/>
        </p:nvSpPr>
        <p:spPr>
          <a:xfrm>
            <a:off x="2362200" y="1848495"/>
            <a:ext cx="441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DIAGRAMA DE CLASES - UML</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grpSp>
        <p:nvGrpSpPr>
          <p:cNvPr id="944" name="Google Shape;944;p125"/>
          <p:cNvGrpSpPr/>
          <p:nvPr/>
        </p:nvGrpSpPr>
        <p:grpSpPr>
          <a:xfrm>
            <a:off x="626595" y="2052707"/>
            <a:ext cx="2649070" cy="565211"/>
            <a:chOff x="626595" y="2052707"/>
            <a:chExt cx="2649070" cy="565211"/>
          </a:xfrm>
        </p:grpSpPr>
        <p:sp>
          <p:nvSpPr>
            <p:cNvPr id="945" name="Google Shape;945;p125"/>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CLASES</a:t>
              </a:r>
              <a:endParaRPr/>
            </a:p>
          </p:txBody>
        </p:sp>
        <p:pic>
          <p:nvPicPr>
            <p:cNvPr id="946" name="Google Shape;946;p12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47" name="Google Shape;947;p125"/>
          <p:cNvSpPr txBox="1"/>
          <p:nvPr/>
        </p:nvSpPr>
        <p:spPr>
          <a:xfrm>
            <a:off x="4572000" y="1879252"/>
            <a:ext cx="394540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diagrama de clases se realizo utilizando el modelo UML en el programa Visual Paradigm, desarrollado para plasmar la estructura general de nuestro sistema de información por medio del modelamiento de sus clases, atributos, operaciones y relaciones de objetos.</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0"/>
          <p:cNvSpPr txBox="1"/>
          <p:nvPr/>
        </p:nvSpPr>
        <p:spPr>
          <a:xfrm>
            <a:off x="533478" y="2012401"/>
            <a:ext cx="278928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TÉCNICA DE L.D.I. UTILIZADA</a:t>
            </a:r>
            <a:endParaRPr sz="1400" b="0" i="0" u="none" strike="noStrike" cap="none">
              <a:solidFill>
                <a:srgbClr val="000000"/>
              </a:solidFill>
              <a:latin typeface="Arial"/>
              <a:ea typeface="Arial"/>
              <a:cs typeface="Arial"/>
              <a:sym typeface="Arial"/>
            </a:endParaRPr>
          </a:p>
        </p:txBody>
      </p:sp>
      <p:pic>
        <p:nvPicPr>
          <p:cNvPr id="138" name="Google Shape;138;p1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39" name="Google Shape;139;p10"/>
          <p:cNvSpPr txBox="1"/>
          <p:nvPr/>
        </p:nvSpPr>
        <p:spPr>
          <a:xfrm>
            <a:off x="4409348" y="1531803"/>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Encuesta</a:t>
            </a:r>
            <a:endParaRPr sz="1400" b="0" i="0" u="none" strike="noStrike" cap="none">
              <a:solidFill>
                <a:srgbClr val="000000"/>
              </a:solidFill>
              <a:latin typeface="Arial"/>
              <a:ea typeface="Arial"/>
              <a:cs typeface="Arial"/>
              <a:sym typeface="Arial"/>
            </a:endParaRPr>
          </a:p>
        </p:txBody>
      </p:sp>
      <p:sp>
        <p:nvSpPr>
          <p:cNvPr id="140" name="Google Shape;140;p10"/>
          <p:cNvSpPr txBox="1"/>
          <p:nvPr/>
        </p:nvSpPr>
        <p:spPr>
          <a:xfrm>
            <a:off x="4409348" y="2022677"/>
            <a:ext cx="3885416"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Para llevar a cabo el proceso de levantamiento de información, se realizó una encuesta mediante la herramienta Google Formularios.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26"/>
          <p:cNvSpPr txBox="1"/>
          <p:nvPr/>
        </p:nvSpPr>
        <p:spPr>
          <a:xfrm>
            <a:off x="3061192" y="304240"/>
            <a:ext cx="317625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CLASES</a:t>
            </a:r>
            <a:endParaRPr/>
          </a:p>
        </p:txBody>
      </p:sp>
      <p:pic>
        <p:nvPicPr>
          <p:cNvPr id="953" name="Google Shape;953;p126"/>
          <p:cNvPicPr preferRelativeResize="0"/>
          <p:nvPr/>
        </p:nvPicPr>
        <p:blipFill rotWithShape="1">
          <a:blip r:embed="rId3">
            <a:alphaModFix/>
          </a:blip>
          <a:srcRect/>
          <a:stretch/>
        </p:blipFill>
        <p:spPr>
          <a:xfrm>
            <a:off x="1494644" y="914400"/>
            <a:ext cx="6154711" cy="42291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27"/>
          <p:cNvSpPr txBox="1"/>
          <p:nvPr/>
        </p:nvSpPr>
        <p:spPr>
          <a:xfrm>
            <a:off x="1776165" y="1794688"/>
            <a:ext cx="5591670"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DISEÑO INTERFAZ</a:t>
            </a:r>
            <a:endParaRPr/>
          </a:p>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 MOCKUPS</a:t>
            </a:r>
            <a:endParaRPr sz="44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pSp>
        <p:nvGrpSpPr>
          <p:cNvPr id="963" name="Google Shape;963;p128"/>
          <p:cNvGrpSpPr/>
          <p:nvPr/>
        </p:nvGrpSpPr>
        <p:grpSpPr>
          <a:xfrm>
            <a:off x="626595" y="2052707"/>
            <a:ext cx="2649070" cy="872987"/>
            <a:chOff x="626595" y="2052707"/>
            <a:chExt cx="2649070" cy="872987"/>
          </a:xfrm>
        </p:grpSpPr>
        <p:sp>
          <p:nvSpPr>
            <p:cNvPr id="964" name="Google Shape;964;p128"/>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MOCKUPS</a:t>
              </a:r>
              <a:endParaRPr sz="2000" b="1" i="0" u="none" strike="noStrike" cap="none">
                <a:solidFill>
                  <a:schemeClr val="lt1"/>
                </a:solidFill>
                <a:latin typeface="Calibri"/>
                <a:ea typeface="Calibri"/>
                <a:cs typeface="Calibri"/>
                <a:sym typeface="Calibri"/>
              </a:endParaRPr>
            </a:p>
          </p:txBody>
        </p:sp>
        <p:pic>
          <p:nvPicPr>
            <p:cNvPr id="965" name="Google Shape;965;p128"/>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966" name="Google Shape;966;p128"/>
          <p:cNvSpPr txBox="1"/>
          <p:nvPr/>
        </p:nvSpPr>
        <p:spPr>
          <a:xfrm>
            <a:off x="4572000" y="1786920"/>
            <a:ext cx="3945405"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Los Prototipos del Proyecto Beginning Rise, fueron realizados mediante Wireframes, haciendo uso de la herramienta Balsamiq Wireframes se logró proyectar un primer prototipo de lo que se quiere en cuanto a interfaz.</a:t>
            </a:r>
            <a:endParaRPr sz="1600" b="0" i="0" u="none" strike="noStrike" cap="none">
              <a:solidFill>
                <a:srgbClr val="595959"/>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129"/>
          <p:cNvPicPr preferRelativeResize="0"/>
          <p:nvPr/>
        </p:nvPicPr>
        <p:blipFill rotWithShape="1">
          <a:blip r:embed="rId3">
            <a:alphaModFix/>
          </a:blip>
          <a:srcRect/>
          <a:stretch/>
        </p:blipFill>
        <p:spPr>
          <a:xfrm>
            <a:off x="1105851" y="1113415"/>
            <a:ext cx="6932295" cy="3794760"/>
          </a:xfrm>
          <a:prstGeom prst="rect">
            <a:avLst/>
          </a:prstGeom>
          <a:noFill/>
          <a:ln>
            <a:noFill/>
          </a:ln>
        </p:spPr>
      </p:pic>
      <p:sp>
        <p:nvSpPr>
          <p:cNvPr id="972" name="Google Shape;972;p129"/>
          <p:cNvSpPr txBox="1"/>
          <p:nvPr/>
        </p:nvSpPr>
        <p:spPr>
          <a:xfrm>
            <a:off x="2837635" y="235325"/>
            <a:ext cx="346872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0"/>
          <p:cNvSpPr txBox="1"/>
          <p:nvPr/>
        </p:nvSpPr>
        <p:spPr>
          <a:xfrm>
            <a:off x="2837635" y="235325"/>
            <a:ext cx="346872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REGISTRO TIENDA</a:t>
            </a:r>
            <a:endParaRPr/>
          </a:p>
        </p:txBody>
      </p:sp>
      <p:pic>
        <p:nvPicPr>
          <p:cNvPr id="978" name="Google Shape;978;p130"/>
          <p:cNvPicPr preferRelativeResize="0"/>
          <p:nvPr/>
        </p:nvPicPr>
        <p:blipFill rotWithShape="1">
          <a:blip r:embed="rId3">
            <a:alphaModFix/>
          </a:blip>
          <a:srcRect/>
          <a:stretch/>
        </p:blipFill>
        <p:spPr>
          <a:xfrm>
            <a:off x="1105199" y="1202462"/>
            <a:ext cx="6933600" cy="3794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31"/>
          <p:cNvSpPr txBox="1"/>
          <p:nvPr/>
        </p:nvSpPr>
        <p:spPr>
          <a:xfrm>
            <a:off x="2387645" y="289754"/>
            <a:ext cx="436870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REGISTRO COMPRADOR</a:t>
            </a:r>
            <a:endParaRPr/>
          </a:p>
        </p:txBody>
      </p:sp>
      <p:pic>
        <p:nvPicPr>
          <p:cNvPr id="984" name="Google Shape;984;p131"/>
          <p:cNvPicPr preferRelativeResize="0"/>
          <p:nvPr/>
        </p:nvPicPr>
        <p:blipFill rotWithShape="1">
          <a:blip r:embed="rId3">
            <a:alphaModFix/>
          </a:blip>
          <a:srcRect/>
          <a:stretch/>
        </p:blipFill>
        <p:spPr>
          <a:xfrm>
            <a:off x="1152000" y="1045029"/>
            <a:ext cx="6840000" cy="380871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32"/>
          <p:cNvSpPr txBox="1"/>
          <p:nvPr/>
        </p:nvSpPr>
        <p:spPr>
          <a:xfrm>
            <a:off x="2412779" y="241008"/>
            <a:ext cx="431843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LOGIN</a:t>
            </a:r>
            <a:endParaRPr/>
          </a:p>
        </p:txBody>
      </p:sp>
      <p:pic>
        <p:nvPicPr>
          <p:cNvPr id="990" name="Google Shape;990;p132"/>
          <p:cNvPicPr preferRelativeResize="0"/>
          <p:nvPr/>
        </p:nvPicPr>
        <p:blipFill rotWithShape="1">
          <a:blip r:embed="rId3">
            <a:alphaModFix/>
          </a:blip>
          <a:srcRect/>
          <a:stretch/>
        </p:blipFill>
        <p:spPr>
          <a:xfrm>
            <a:off x="1356643" y="1153885"/>
            <a:ext cx="6430713" cy="350560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3"/>
          <p:cNvSpPr txBox="1"/>
          <p:nvPr/>
        </p:nvSpPr>
        <p:spPr>
          <a:xfrm>
            <a:off x="2539888" y="118333"/>
            <a:ext cx="406422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HOME_ADMINISTRADOR</a:t>
            </a:r>
            <a:endParaRPr/>
          </a:p>
        </p:txBody>
      </p:sp>
      <p:pic>
        <p:nvPicPr>
          <p:cNvPr id="996" name="Google Shape;996;p133"/>
          <p:cNvPicPr preferRelativeResize="0"/>
          <p:nvPr/>
        </p:nvPicPr>
        <p:blipFill rotWithShape="1">
          <a:blip r:embed="rId3">
            <a:alphaModFix/>
          </a:blip>
          <a:srcRect/>
          <a:stretch/>
        </p:blipFill>
        <p:spPr>
          <a:xfrm>
            <a:off x="1105852" y="1075766"/>
            <a:ext cx="6932295" cy="379476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34"/>
          <p:cNvSpPr txBox="1"/>
          <p:nvPr/>
        </p:nvSpPr>
        <p:spPr>
          <a:xfrm>
            <a:off x="2576867" y="272974"/>
            <a:ext cx="399026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HOME_TIENDA</a:t>
            </a:r>
            <a:endParaRPr/>
          </a:p>
        </p:txBody>
      </p:sp>
      <p:pic>
        <p:nvPicPr>
          <p:cNvPr id="1002" name="Google Shape;1002;p134"/>
          <p:cNvPicPr preferRelativeResize="0"/>
          <p:nvPr/>
        </p:nvPicPr>
        <p:blipFill rotWithShape="1">
          <a:blip r:embed="rId3">
            <a:alphaModFix/>
          </a:blip>
          <a:srcRect/>
          <a:stretch/>
        </p:blipFill>
        <p:spPr>
          <a:xfrm>
            <a:off x="1105851" y="1075766"/>
            <a:ext cx="6932295" cy="379476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5"/>
          <p:cNvSpPr txBox="1"/>
          <p:nvPr/>
        </p:nvSpPr>
        <p:spPr>
          <a:xfrm>
            <a:off x="2576866" y="151951"/>
            <a:ext cx="399026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COMPARAR_PRODUCTOS</a:t>
            </a:r>
            <a:endParaRPr/>
          </a:p>
        </p:txBody>
      </p:sp>
      <p:pic>
        <p:nvPicPr>
          <p:cNvPr id="1008" name="Google Shape;1008;p135"/>
          <p:cNvPicPr preferRelativeResize="0"/>
          <p:nvPr/>
        </p:nvPicPr>
        <p:blipFill rotWithShape="1">
          <a:blip r:embed="rId3">
            <a:alphaModFix/>
          </a:blip>
          <a:srcRect/>
          <a:stretch/>
        </p:blipFill>
        <p:spPr>
          <a:xfrm>
            <a:off x="1683540" y="1070593"/>
            <a:ext cx="5776913" cy="399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46" name="Google Shape;146;p1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47" name="Google Shape;147;p11"/>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graphicFrame>
        <p:nvGraphicFramePr>
          <p:cNvPr id="148" name="Google Shape;148;p11"/>
          <p:cNvGraphicFramePr/>
          <p:nvPr/>
        </p:nvGraphicFramePr>
        <p:xfrm>
          <a:off x="594779" y="1163365"/>
          <a:ext cx="7696734" cy="383524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36"/>
          <p:cNvSpPr txBox="1"/>
          <p:nvPr/>
        </p:nvSpPr>
        <p:spPr>
          <a:xfrm>
            <a:off x="2682179" y="201056"/>
            <a:ext cx="37796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 FILTRO TIENDA</a:t>
            </a:r>
            <a:endParaRPr/>
          </a:p>
        </p:txBody>
      </p:sp>
      <p:pic>
        <p:nvPicPr>
          <p:cNvPr id="1014" name="Google Shape;1014;p136"/>
          <p:cNvPicPr preferRelativeResize="0"/>
          <p:nvPr/>
        </p:nvPicPr>
        <p:blipFill rotWithShape="1">
          <a:blip r:embed="rId3">
            <a:alphaModFix/>
          </a:blip>
          <a:srcRect/>
          <a:stretch/>
        </p:blipFill>
        <p:spPr>
          <a:xfrm>
            <a:off x="2052634" y="1032622"/>
            <a:ext cx="5038725" cy="40195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37"/>
          <p:cNvSpPr txBox="1"/>
          <p:nvPr/>
        </p:nvSpPr>
        <p:spPr>
          <a:xfrm>
            <a:off x="733054" y="2571750"/>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grpSp>
        <p:nvGrpSpPr>
          <p:cNvPr id="1020" name="Google Shape;1020;p137"/>
          <p:cNvGrpSpPr/>
          <p:nvPr/>
        </p:nvGrpSpPr>
        <p:grpSpPr>
          <a:xfrm>
            <a:off x="733054" y="1477319"/>
            <a:ext cx="4432422" cy="931535"/>
            <a:chOff x="733054" y="1484000"/>
            <a:chExt cx="4432422" cy="931535"/>
          </a:xfrm>
        </p:grpSpPr>
        <p:sp>
          <p:nvSpPr>
            <p:cNvPr id="1021" name="Google Shape;1021;p137"/>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1022" name="Google Shape;1022;p137"/>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3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38"/>
          <p:cNvSpPr txBox="1"/>
          <p:nvPr/>
        </p:nvSpPr>
        <p:spPr>
          <a:xfrm>
            <a:off x="733054" y="2408854"/>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grpSp>
        <p:nvGrpSpPr>
          <p:cNvPr id="1028" name="Google Shape;1028;p138"/>
          <p:cNvGrpSpPr/>
          <p:nvPr/>
        </p:nvGrpSpPr>
        <p:grpSpPr>
          <a:xfrm>
            <a:off x="733054" y="1477319"/>
            <a:ext cx="4432422" cy="931535"/>
            <a:chOff x="733054" y="1484000"/>
            <a:chExt cx="4432422" cy="931535"/>
          </a:xfrm>
        </p:grpSpPr>
        <p:sp>
          <p:nvSpPr>
            <p:cNvPr id="1029" name="Google Shape;1029;p138"/>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1030" name="Google Shape;1030;p138"/>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3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39"/>
          <p:cNvSpPr txBox="1"/>
          <p:nvPr/>
        </p:nvSpPr>
        <p:spPr>
          <a:xfrm>
            <a:off x="2108403" y="1855200"/>
            <a:ext cx="4927194"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BD - SENTENCIAS DDL</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140"/>
          <p:cNvGrpSpPr/>
          <p:nvPr/>
        </p:nvGrpSpPr>
        <p:grpSpPr>
          <a:xfrm>
            <a:off x="626595" y="2052707"/>
            <a:ext cx="2649070" cy="565211"/>
            <a:chOff x="626595" y="2052707"/>
            <a:chExt cx="2649070" cy="565211"/>
          </a:xfrm>
        </p:grpSpPr>
        <p:sp>
          <p:nvSpPr>
            <p:cNvPr id="1041" name="Google Shape;1041;p140"/>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SENTENCIAS DDL</a:t>
              </a:r>
              <a:endParaRPr sz="2000" b="1" i="0" u="none" strike="noStrike" cap="none">
                <a:solidFill>
                  <a:schemeClr val="lt1"/>
                </a:solidFill>
                <a:latin typeface="Calibri"/>
                <a:ea typeface="Calibri"/>
                <a:cs typeface="Calibri"/>
                <a:sym typeface="Calibri"/>
              </a:endParaRPr>
            </a:p>
          </p:txBody>
        </p:sp>
        <p:pic>
          <p:nvPicPr>
            <p:cNvPr id="1042" name="Google Shape;1042;p140"/>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043" name="Google Shape;1043;p140"/>
          <p:cNvSpPr txBox="1"/>
          <p:nvPr/>
        </p:nvSpPr>
        <p:spPr>
          <a:xfrm>
            <a:off x="4079875" y="1386810"/>
            <a:ext cx="4437530" cy="2369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Las sentencias DDL se utilizan para describir una base de datos, para definir su estructura, para crear objetos y subobjetos.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Ejemplos:</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Creación de tablas (mandato CREATE)</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Modificación de la estructura de una tabla (mandato ALTER) sin suprimirla y volver a crearla, como añadir columnas, eliminar columnas o cambiar definiciones de columna (por ejemplo, longitud o los valores predeterminados)</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Eliminación de objetos (como tablas) de la base de datos (mandato DROP)</a:t>
            </a:r>
            <a:endParaRPr/>
          </a:p>
          <a:p>
            <a:pPr marL="285750" marR="0" lvl="0" indent="-285750" algn="l" rtl="0">
              <a:lnSpc>
                <a:spcPct val="100000"/>
              </a:lnSpc>
              <a:spcBef>
                <a:spcPts val="0"/>
              </a:spcBef>
              <a:spcAft>
                <a:spcPts val="0"/>
              </a:spcAft>
              <a:buClr>
                <a:srgbClr val="000000"/>
              </a:buClr>
              <a:buSzPts val="1100"/>
              <a:buFont typeface="Arial"/>
              <a:buChar char="•"/>
            </a:pPr>
            <a:r>
              <a:rPr lang="es-CO" sz="1100" b="0" i="0" u="none" strike="noStrike" cap="none">
                <a:solidFill>
                  <a:srgbClr val="000000"/>
                </a:solidFill>
                <a:latin typeface="Arial"/>
                <a:ea typeface="Arial"/>
                <a:cs typeface="Arial"/>
                <a:sym typeface="Arial"/>
              </a:rPr>
              <a:t>Particionado de tablas (mandato PARTITION)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1"/>
          <p:cNvSpPr txBox="1"/>
          <p:nvPr/>
        </p:nvSpPr>
        <p:spPr>
          <a:xfrm>
            <a:off x="192459" y="968008"/>
            <a:ext cx="875908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s-CO" dirty="0"/>
          </a:p>
        </p:txBody>
      </p:sp>
      <p:sp>
        <p:nvSpPr>
          <p:cNvPr id="1050" name="Google Shape;1050;p141"/>
          <p:cNvSpPr txBox="1"/>
          <p:nvPr/>
        </p:nvSpPr>
        <p:spPr>
          <a:xfrm>
            <a:off x="2875948" y="212897"/>
            <a:ext cx="3392103"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CREACIÓN DE BASE DE DATOS</a:t>
            </a:r>
            <a:endParaRPr sz="2000" b="1" i="0" u="none" strike="noStrike" cap="none" dirty="0">
              <a:solidFill>
                <a:schemeClr val="lt1"/>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D61E87F3-6F1A-4CBF-863E-B2E4895E4250}"/>
              </a:ext>
            </a:extLst>
          </p:cNvPr>
          <p:cNvSpPr txBox="1"/>
          <p:nvPr/>
        </p:nvSpPr>
        <p:spPr>
          <a:xfrm>
            <a:off x="267135" y="1121876"/>
            <a:ext cx="8609727" cy="3493264"/>
          </a:xfrm>
          <a:prstGeom prst="rect">
            <a:avLst/>
          </a:prstGeom>
          <a:solidFill>
            <a:schemeClr val="tx1">
              <a:lumMod val="75000"/>
              <a:lumOff val="25000"/>
            </a:schemeClr>
          </a:solidFill>
        </p:spPr>
        <p:txBody>
          <a:bodyPr wrap="square">
            <a:spAutoFit/>
          </a:bodyPr>
          <a:lstStyle/>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DATABASE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beginningrise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beginningrise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num_doc_persona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68</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contraseña_persona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fecha_creacion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DATETIME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fecha_actualizacion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DATETIME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foto_perfil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BLOB);</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clientes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direccion_cliente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telefono_cliente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BIGINT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administradores(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email_administrador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FOREIGN 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email_administrador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REFERENCES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persona(</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email_persona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30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CREATE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tiendas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nit_tienda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11</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PRIMARY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KEY</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direccion_tienda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telefono_tienda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BIGINT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email_tienda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contraseña_tienda</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VARCHAR</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BD93F9"/>
                </a:solidFill>
                <a:effectLst/>
                <a:latin typeface="Consolas" panose="020B0609020204030204" pitchFamily="49" charset="0"/>
                <a:ea typeface="Times New Roman" panose="02020603050405020304" pitchFamily="18" charset="0"/>
                <a:cs typeface="Times New Roman" panose="02020603050405020304" pitchFamily="18" charset="0"/>
              </a:rPr>
              <a:t>45</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NOT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fecha_creacion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fecha_actualizacion</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DATE</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4"/>
          <p:cNvSpPr txBox="1"/>
          <p:nvPr/>
        </p:nvSpPr>
        <p:spPr>
          <a:xfrm>
            <a:off x="2362200" y="1848495"/>
            <a:ext cx="441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BD - SENTENCIAS DML </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2" name="Google Shape;1072;p145"/>
          <p:cNvGrpSpPr/>
          <p:nvPr/>
        </p:nvGrpSpPr>
        <p:grpSpPr>
          <a:xfrm>
            <a:off x="626595" y="2052707"/>
            <a:ext cx="2649070" cy="565211"/>
            <a:chOff x="626595" y="2052707"/>
            <a:chExt cx="2649070" cy="565211"/>
          </a:xfrm>
        </p:grpSpPr>
        <p:sp>
          <p:nvSpPr>
            <p:cNvPr id="1073" name="Google Shape;1073;p145"/>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SENTENCIAS DML</a:t>
              </a:r>
              <a:endParaRPr/>
            </a:p>
          </p:txBody>
        </p:sp>
        <p:pic>
          <p:nvPicPr>
            <p:cNvPr id="1074" name="Google Shape;1074;p14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075" name="Google Shape;1075;p145"/>
          <p:cNvSpPr txBox="1"/>
          <p:nvPr/>
        </p:nvSpPr>
        <p:spPr>
          <a:xfrm>
            <a:off x="4390465" y="1602254"/>
            <a:ext cx="361053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Las sentencias DML se utilizan para controlar la información contenida en la base de datos.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200" b="0" i="0" u="none" strike="noStrike" cap="none">
                <a:solidFill>
                  <a:srgbClr val="000000"/>
                </a:solidFill>
                <a:latin typeface="Arial"/>
                <a:ea typeface="Arial"/>
                <a:cs typeface="Arial"/>
                <a:sym typeface="Arial"/>
              </a:rPr>
              <a:t>Ejemplos:</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Adición de registros a una tabla (mandato INSERT)</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Modificación de la información de una tabla (mandato UPDATE)</a:t>
            </a:r>
            <a:endParaRPr/>
          </a:p>
          <a:p>
            <a:pPr marL="285750" marR="0" lvl="0" indent="-285750" algn="l" rtl="0">
              <a:lnSpc>
                <a:spcPct val="100000"/>
              </a:lnSpc>
              <a:spcBef>
                <a:spcPts val="0"/>
              </a:spcBef>
              <a:spcAft>
                <a:spcPts val="0"/>
              </a:spcAft>
              <a:buClr>
                <a:srgbClr val="000000"/>
              </a:buClr>
              <a:buSzPts val="1200"/>
              <a:buFont typeface="Arial"/>
              <a:buChar char="•"/>
            </a:pPr>
            <a:r>
              <a:rPr lang="es-CO" sz="1200" b="0" i="0" u="none" strike="noStrike" cap="none">
                <a:solidFill>
                  <a:srgbClr val="000000"/>
                </a:solidFill>
                <a:latin typeface="Arial"/>
                <a:ea typeface="Arial"/>
                <a:cs typeface="Arial"/>
                <a:sym typeface="Arial"/>
              </a:rPr>
              <a:t>Eliminación de registros de una tabla (mandato DELETE)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46"/>
          <p:cNvSpPr txBox="1"/>
          <p:nvPr/>
        </p:nvSpPr>
        <p:spPr>
          <a:xfrm>
            <a:off x="248853" y="1295889"/>
            <a:ext cx="8646289" cy="3036688"/>
          </a:xfrm>
          <a:prstGeom prst="rect">
            <a:avLst/>
          </a:prstGeom>
          <a:solidFill>
            <a:schemeClr val="tx1">
              <a:lumMod val="75000"/>
              <a:lumOff val="25000"/>
            </a:schemeClr>
          </a:solidFill>
          <a:ln>
            <a:noFill/>
          </a:ln>
        </p:spPr>
        <p:txBody>
          <a:bodyPr spcFirstLastPara="1" wrap="square" lIns="91425" tIns="45700" rIns="91425" bIns="45700" anchor="t" anchorCtr="0">
            <a:spAutoFit/>
          </a:bodyPr>
          <a:lstStyle/>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INTEL_01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 Core i7-11800H</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AMD_02</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Ryzen 5 5600H</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INTEL_06</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Intel Core i5-8250U</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SSD_001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M.2 512GB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SSD_004</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SSD 128 GB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componentes(</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id_componentes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componente)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HDD_001</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Unidad HDD 1TB</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b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b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C.C.</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Cédula de Ciudadanía</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pPr marL="230505">
              <a:spcAft>
                <a:spcPts val="1000"/>
              </a:spcAft>
            </a:pP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C.C.</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Cédula de Extranjería</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s-CO" sz="900" dirty="0">
              <a:effectLst/>
              <a:latin typeface="Consolas" panose="020B0609020204030204" pitchFamily="49" charset="0"/>
              <a:ea typeface="Calibri" panose="020F0502020204030204" pitchFamily="34" charset="0"/>
            </a:endParaRPr>
          </a:p>
          <a:p>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INSERT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INTO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tipo_documento</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err="1">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nombre_t_doc</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FF79C6"/>
                </a:solidFill>
                <a:effectLst/>
                <a:latin typeface="Consolas" panose="020B0609020204030204" pitchFamily="49" charset="0"/>
                <a:ea typeface="Times New Roman" panose="02020603050405020304" pitchFamily="18" charset="0"/>
                <a:cs typeface="Times New Roman" panose="02020603050405020304" pitchFamily="18" charset="0"/>
              </a:rPr>
              <a:t>VALUES</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T.I.</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1FA8C"/>
                </a:solidFill>
                <a:effectLst/>
                <a:latin typeface="Consolas" panose="020B0609020204030204" pitchFamily="49" charset="0"/>
                <a:ea typeface="Times New Roman" panose="02020603050405020304" pitchFamily="18" charset="0"/>
                <a:cs typeface="Times New Roman" panose="02020603050405020304" pitchFamily="18" charset="0"/>
              </a:rPr>
              <a:t>Tarjeta de Identidad</a:t>
            </a:r>
            <a:r>
              <a:rPr lang="es-CO" sz="900" dirty="0">
                <a:solidFill>
                  <a:srgbClr val="E9F28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CO" sz="9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sz="900" dirty="0">
              <a:latin typeface="Consolas" panose="020B0609020204030204" pitchFamily="49" charset="0"/>
            </a:endParaRPr>
          </a:p>
        </p:txBody>
      </p:sp>
      <p:sp>
        <p:nvSpPr>
          <p:cNvPr id="1081" name="Google Shape;1081;p146"/>
          <p:cNvSpPr txBox="1"/>
          <p:nvPr/>
        </p:nvSpPr>
        <p:spPr>
          <a:xfrm>
            <a:off x="3215526" y="289097"/>
            <a:ext cx="271294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INSERCIÓN DE DATOS</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51"/>
          <p:cNvSpPr txBox="1"/>
          <p:nvPr/>
        </p:nvSpPr>
        <p:spPr>
          <a:xfrm>
            <a:off x="1718702" y="1956217"/>
            <a:ext cx="5706600" cy="1231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PROTOTIPO NO FUNCIONAL</a:t>
            </a:r>
            <a:endParaRPr/>
          </a:p>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HTML, CSS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54" name="Google Shape;154;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55" name="Google Shape;155;p12"/>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graphicFrame>
        <p:nvGraphicFramePr>
          <p:cNvPr id="156" name="Google Shape;156;p12"/>
          <p:cNvGraphicFramePr/>
          <p:nvPr/>
        </p:nvGraphicFramePr>
        <p:xfrm>
          <a:off x="2033790" y="1806768"/>
          <a:ext cx="5076423" cy="3457919"/>
        </p:xfrm>
        <a:graphic>
          <a:graphicData uri="http://schemas.openxmlformats.org/drawingml/2006/chart">
            <c:chart xmlns:c="http://schemas.openxmlformats.org/drawingml/2006/chart" xmlns:r="http://schemas.openxmlformats.org/officeDocument/2006/relationships" r:id="rId4"/>
          </a:graphicData>
        </a:graphic>
      </p:graphicFrame>
      <p:sp>
        <p:nvSpPr>
          <p:cNvPr id="157" name="Google Shape;157;p12"/>
          <p:cNvSpPr txBox="1"/>
          <p:nvPr/>
        </p:nvSpPr>
        <p:spPr>
          <a:xfrm>
            <a:off x="1757191" y="1013552"/>
            <a:ext cx="5629619"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¿Le gustaría ver en una tienda online algunos productos destacados que cumplan con las especificaciones que marcó anteriormente?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52"/>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LOGIN</a:t>
            </a:r>
            <a:endParaRPr/>
          </a:p>
        </p:txBody>
      </p:sp>
      <p:pic>
        <p:nvPicPr>
          <p:cNvPr id="3" name="Imagen 2">
            <a:extLst>
              <a:ext uri="{FF2B5EF4-FFF2-40B4-BE49-F238E27FC236}">
                <a16:creationId xmlns:a16="http://schemas.microsoft.com/office/drawing/2014/main" id="{12565B93-57C4-44E4-99E3-E5AD3ECAEC60}"/>
              </a:ext>
            </a:extLst>
          </p:cNvPr>
          <p:cNvPicPr>
            <a:picLocks noChangeAspect="1"/>
          </p:cNvPicPr>
          <p:nvPr/>
        </p:nvPicPr>
        <p:blipFill>
          <a:blip r:embed="rId3"/>
          <a:stretch>
            <a:fillRect/>
          </a:stretch>
        </p:blipFill>
        <p:spPr>
          <a:xfrm>
            <a:off x="553155" y="1141526"/>
            <a:ext cx="8037689" cy="365670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53"/>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PERFIL ADMINISTRADOR</a:t>
            </a:r>
            <a:endParaRPr/>
          </a:p>
        </p:txBody>
      </p:sp>
      <p:pic>
        <p:nvPicPr>
          <p:cNvPr id="3" name="Imagen 2">
            <a:extLst>
              <a:ext uri="{FF2B5EF4-FFF2-40B4-BE49-F238E27FC236}">
                <a16:creationId xmlns:a16="http://schemas.microsoft.com/office/drawing/2014/main" id="{D50CCAAF-14FD-4B2C-B203-27BF20503FD8}"/>
              </a:ext>
            </a:extLst>
          </p:cNvPr>
          <p:cNvPicPr>
            <a:picLocks noChangeAspect="1"/>
          </p:cNvPicPr>
          <p:nvPr/>
        </p:nvPicPr>
        <p:blipFill>
          <a:blip r:embed="rId3"/>
          <a:stretch>
            <a:fillRect/>
          </a:stretch>
        </p:blipFill>
        <p:spPr>
          <a:xfrm>
            <a:off x="417670" y="1194289"/>
            <a:ext cx="8308660" cy="376781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4"/>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PERFIL TIENDA</a:t>
            </a:r>
            <a:endParaRPr/>
          </a:p>
        </p:txBody>
      </p:sp>
      <p:pic>
        <p:nvPicPr>
          <p:cNvPr id="3" name="Imagen 2">
            <a:extLst>
              <a:ext uri="{FF2B5EF4-FFF2-40B4-BE49-F238E27FC236}">
                <a16:creationId xmlns:a16="http://schemas.microsoft.com/office/drawing/2014/main" id="{D577862B-E4EE-4582-BCFC-10F7E85FE630}"/>
              </a:ext>
            </a:extLst>
          </p:cNvPr>
          <p:cNvPicPr>
            <a:picLocks noChangeAspect="1"/>
          </p:cNvPicPr>
          <p:nvPr/>
        </p:nvPicPr>
        <p:blipFill>
          <a:blip r:embed="rId3"/>
          <a:stretch>
            <a:fillRect/>
          </a:stretch>
        </p:blipFill>
        <p:spPr>
          <a:xfrm>
            <a:off x="276331" y="1066100"/>
            <a:ext cx="8591337" cy="3895999"/>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55"/>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REGISTRAR ADMISTRADOR</a:t>
            </a:r>
            <a:endParaRPr/>
          </a:p>
        </p:txBody>
      </p:sp>
      <p:pic>
        <p:nvPicPr>
          <p:cNvPr id="3" name="Imagen 2">
            <a:extLst>
              <a:ext uri="{FF2B5EF4-FFF2-40B4-BE49-F238E27FC236}">
                <a16:creationId xmlns:a16="http://schemas.microsoft.com/office/drawing/2014/main" id="{985CF8B1-C807-4AD0-A24F-1CC137BDC545}"/>
              </a:ext>
            </a:extLst>
          </p:cNvPr>
          <p:cNvPicPr>
            <a:picLocks noChangeAspect="1"/>
          </p:cNvPicPr>
          <p:nvPr/>
        </p:nvPicPr>
        <p:blipFill>
          <a:blip r:embed="rId3"/>
          <a:stretch>
            <a:fillRect/>
          </a:stretch>
        </p:blipFill>
        <p:spPr>
          <a:xfrm>
            <a:off x="485485" y="1092162"/>
            <a:ext cx="8173027" cy="369432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56"/>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COMPARACIÓN</a:t>
            </a:r>
            <a:endParaRPr/>
          </a:p>
        </p:txBody>
      </p:sp>
      <p:pic>
        <p:nvPicPr>
          <p:cNvPr id="3" name="Imagen 2">
            <a:extLst>
              <a:ext uri="{FF2B5EF4-FFF2-40B4-BE49-F238E27FC236}">
                <a16:creationId xmlns:a16="http://schemas.microsoft.com/office/drawing/2014/main" id="{64335AA7-1025-458F-A39A-906E6D58BF2B}"/>
              </a:ext>
            </a:extLst>
          </p:cNvPr>
          <p:cNvPicPr>
            <a:picLocks noChangeAspect="1"/>
          </p:cNvPicPr>
          <p:nvPr/>
        </p:nvPicPr>
        <p:blipFill>
          <a:blip r:embed="rId3"/>
          <a:stretch>
            <a:fillRect/>
          </a:stretch>
        </p:blipFill>
        <p:spPr>
          <a:xfrm>
            <a:off x="642395" y="1083873"/>
            <a:ext cx="7859210" cy="35524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7"/>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PROTOTIPOS NO FUNCIONALES ESTADISTICAS DE VENTA</a:t>
            </a:r>
            <a:endParaRPr dirty="0"/>
          </a:p>
        </p:txBody>
      </p:sp>
      <p:pic>
        <p:nvPicPr>
          <p:cNvPr id="3" name="Imagen 2">
            <a:extLst>
              <a:ext uri="{FF2B5EF4-FFF2-40B4-BE49-F238E27FC236}">
                <a16:creationId xmlns:a16="http://schemas.microsoft.com/office/drawing/2014/main" id="{BB7B7FAB-9C26-48A7-8F53-F4B3CF8C52A2}"/>
              </a:ext>
            </a:extLst>
          </p:cNvPr>
          <p:cNvPicPr>
            <a:picLocks noChangeAspect="1"/>
          </p:cNvPicPr>
          <p:nvPr/>
        </p:nvPicPr>
        <p:blipFill>
          <a:blip r:embed="rId3"/>
          <a:stretch>
            <a:fillRect/>
          </a:stretch>
        </p:blipFill>
        <p:spPr>
          <a:xfrm>
            <a:off x="335666" y="1007726"/>
            <a:ext cx="8472668" cy="384218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58"/>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LANDING PAGE</a:t>
            </a:r>
            <a:endParaRPr/>
          </a:p>
        </p:txBody>
      </p:sp>
      <p:pic>
        <p:nvPicPr>
          <p:cNvPr id="3" name="Imagen 2">
            <a:extLst>
              <a:ext uri="{FF2B5EF4-FFF2-40B4-BE49-F238E27FC236}">
                <a16:creationId xmlns:a16="http://schemas.microsoft.com/office/drawing/2014/main" id="{0A1F676F-89DF-4AD3-902D-8761813E5CFE}"/>
              </a:ext>
            </a:extLst>
          </p:cNvPr>
          <p:cNvPicPr>
            <a:picLocks noChangeAspect="1"/>
          </p:cNvPicPr>
          <p:nvPr/>
        </p:nvPicPr>
        <p:blipFill>
          <a:blip r:embed="rId3"/>
          <a:stretch>
            <a:fillRect/>
          </a:stretch>
        </p:blipFill>
        <p:spPr>
          <a:xfrm>
            <a:off x="335666" y="1113707"/>
            <a:ext cx="8472668" cy="3848392"/>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60"/>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RECUPERAR CONTRASEÑA 1</a:t>
            </a:r>
            <a:endParaRPr/>
          </a:p>
        </p:txBody>
      </p:sp>
      <p:pic>
        <p:nvPicPr>
          <p:cNvPr id="3" name="Imagen 2">
            <a:extLst>
              <a:ext uri="{FF2B5EF4-FFF2-40B4-BE49-F238E27FC236}">
                <a16:creationId xmlns:a16="http://schemas.microsoft.com/office/drawing/2014/main" id="{62245E9B-D3BB-4CDF-8102-BA117C3E0713}"/>
              </a:ext>
            </a:extLst>
          </p:cNvPr>
          <p:cNvPicPr>
            <a:picLocks noChangeAspect="1"/>
          </p:cNvPicPr>
          <p:nvPr/>
        </p:nvPicPr>
        <p:blipFill>
          <a:blip r:embed="rId3"/>
          <a:stretch>
            <a:fillRect/>
          </a:stretch>
        </p:blipFill>
        <p:spPr>
          <a:xfrm>
            <a:off x="483549" y="1150565"/>
            <a:ext cx="8176902" cy="361820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61"/>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RECUPERAR CONTRASEÑA 2</a:t>
            </a:r>
            <a:endParaRPr/>
          </a:p>
        </p:txBody>
      </p:sp>
      <p:pic>
        <p:nvPicPr>
          <p:cNvPr id="3" name="Imagen 2">
            <a:extLst>
              <a:ext uri="{FF2B5EF4-FFF2-40B4-BE49-F238E27FC236}">
                <a16:creationId xmlns:a16="http://schemas.microsoft.com/office/drawing/2014/main" id="{2C03EE0B-6D46-4FA1-AD83-54A06DAF4674}"/>
              </a:ext>
            </a:extLst>
          </p:cNvPr>
          <p:cNvPicPr>
            <a:picLocks noChangeAspect="1"/>
          </p:cNvPicPr>
          <p:nvPr/>
        </p:nvPicPr>
        <p:blipFill>
          <a:blip r:embed="rId3"/>
          <a:stretch>
            <a:fillRect/>
          </a:stretch>
        </p:blipFill>
        <p:spPr>
          <a:xfrm>
            <a:off x="353028" y="1035751"/>
            <a:ext cx="8437944" cy="3838801"/>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62"/>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 REGISTRAR COMPRADOR</a:t>
            </a:r>
            <a:endParaRPr/>
          </a:p>
        </p:txBody>
      </p:sp>
      <p:pic>
        <p:nvPicPr>
          <p:cNvPr id="3" name="Imagen 2">
            <a:extLst>
              <a:ext uri="{FF2B5EF4-FFF2-40B4-BE49-F238E27FC236}">
                <a16:creationId xmlns:a16="http://schemas.microsoft.com/office/drawing/2014/main" id="{930F5B1C-DCAE-4953-989C-F571549BEFE3}"/>
              </a:ext>
            </a:extLst>
          </p:cNvPr>
          <p:cNvPicPr>
            <a:picLocks noChangeAspect="1"/>
          </p:cNvPicPr>
          <p:nvPr/>
        </p:nvPicPr>
        <p:blipFill>
          <a:blip r:embed="rId3"/>
          <a:stretch>
            <a:fillRect/>
          </a:stretch>
        </p:blipFill>
        <p:spPr>
          <a:xfrm>
            <a:off x="281588" y="1114666"/>
            <a:ext cx="8484243" cy="3847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63" name="Google Shape;163;p1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64" name="Google Shape;164;p13"/>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65" name="Google Shape;165;p13"/>
          <p:cNvSpPr txBox="1"/>
          <p:nvPr/>
        </p:nvSpPr>
        <p:spPr>
          <a:xfrm>
            <a:off x="1757191" y="1013552"/>
            <a:ext cx="5629619"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¿Ha comprado alguna vez productos relacionados con la informática en aplicaciones de ventas?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66" name="Google Shape;166;p13"/>
          <p:cNvGraphicFramePr/>
          <p:nvPr/>
        </p:nvGraphicFramePr>
        <p:xfrm>
          <a:off x="1909762" y="1724027"/>
          <a:ext cx="5324475" cy="34194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63"/>
          <p:cNvSpPr txBox="1"/>
          <p:nvPr/>
        </p:nvSpPr>
        <p:spPr>
          <a:xfrm>
            <a:off x="2591733" y="181401"/>
            <a:ext cx="39605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PROTOTIPOS NO FUNCIONALES</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REGISTRAR TIENDAS</a:t>
            </a:r>
            <a:endParaRPr/>
          </a:p>
        </p:txBody>
      </p:sp>
      <p:pic>
        <p:nvPicPr>
          <p:cNvPr id="3" name="Imagen 2">
            <a:extLst>
              <a:ext uri="{FF2B5EF4-FFF2-40B4-BE49-F238E27FC236}">
                <a16:creationId xmlns:a16="http://schemas.microsoft.com/office/drawing/2014/main" id="{B2655484-FB30-4906-A994-32975E84C5DB}"/>
              </a:ext>
            </a:extLst>
          </p:cNvPr>
          <p:cNvPicPr>
            <a:picLocks noChangeAspect="1"/>
          </p:cNvPicPr>
          <p:nvPr/>
        </p:nvPicPr>
        <p:blipFill>
          <a:blip r:embed="rId3"/>
          <a:stretch>
            <a:fillRect/>
          </a:stretch>
        </p:blipFill>
        <p:spPr>
          <a:xfrm>
            <a:off x="616562" y="1206326"/>
            <a:ext cx="7910876" cy="3587423"/>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5"/>
          <p:cNvSpPr txBox="1"/>
          <p:nvPr/>
        </p:nvSpPr>
        <p:spPr>
          <a:xfrm>
            <a:off x="1755422" y="1863884"/>
            <a:ext cx="5633156"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3600" b="1" dirty="0">
                <a:solidFill>
                  <a:schemeClr val="lt1"/>
                </a:solidFill>
                <a:latin typeface="Calibri"/>
                <a:ea typeface="Calibri"/>
                <a:cs typeface="Calibri"/>
                <a:sym typeface="Calibri"/>
              </a:rPr>
              <a:t>INFORME DE INVENTARIO DEL S.I.</a:t>
            </a:r>
            <a:endParaRPr sz="1100" dirty="0"/>
          </a:p>
          <a:p>
            <a:pPr marL="0" marR="0" lvl="0" indent="0" algn="ctr"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66"/>
          <p:cNvSpPr txBox="1"/>
          <p:nvPr/>
        </p:nvSpPr>
        <p:spPr>
          <a:xfrm>
            <a:off x="1465727" y="1204757"/>
            <a:ext cx="6212544" cy="33034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200" b="1" i="0" u="none" strike="noStrike" cap="none" dirty="0">
                <a:solidFill>
                  <a:srgbClr val="000000"/>
                </a:solidFill>
                <a:latin typeface="Arial"/>
                <a:ea typeface="Arial"/>
                <a:cs typeface="Arial"/>
                <a:sym typeface="Arial"/>
              </a:rPr>
              <a:t>General:</a:t>
            </a:r>
            <a:endParaRPr sz="1200" dirty="0"/>
          </a:p>
          <a:p>
            <a:pPr marL="171450" marR="0" lvl="0" indent="-171450" algn="l" rtl="0">
              <a:lnSpc>
                <a:spcPct val="15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Detallar las herramientas con las que se trabajará el proyecto Beginning Rise.</a:t>
            </a:r>
            <a:endParaRPr sz="1200" dirty="0"/>
          </a:p>
          <a:p>
            <a:pPr marL="0" marR="0" lvl="0" indent="0" algn="l" rtl="0">
              <a:lnSpc>
                <a:spcPct val="150000"/>
              </a:lnSpc>
              <a:spcBef>
                <a:spcPts val="800"/>
              </a:spcBef>
              <a:spcAft>
                <a:spcPts val="0"/>
              </a:spcAft>
              <a:buNone/>
            </a:pPr>
            <a:r>
              <a:rPr lang="es-CO" sz="1200" b="1" i="0" u="none" strike="noStrike" cap="none" dirty="0">
                <a:solidFill>
                  <a:srgbClr val="000000"/>
                </a:solidFill>
                <a:latin typeface="Arial"/>
                <a:ea typeface="Arial"/>
                <a:cs typeface="Arial"/>
                <a:sym typeface="Arial"/>
              </a:rPr>
              <a:t>Específicos:</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Explicar cómo se utilizarán los distintos lenguajes de programación en el proyecto.</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Analizar qué componentes tienen los computadores de los integrantes del proyecto Beginning Rise.</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Describir los programas y herramientas que se utilizarán para el desarrollo del Sistema de Información.</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Utilizar las herramientas y programas necesarios para diseñar y darle funcionalidad al sistema de información.</a:t>
            </a:r>
            <a:endParaRPr sz="1200" dirty="0"/>
          </a:p>
          <a:p>
            <a:pPr marL="171450" marR="0" lvl="0" indent="-171450" algn="l" rtl="0">
              <a:lnSpc>
                <a:spcPct val="100000"/>
              </a:lnSpc>
              <a:spcBef>
                <a:spcPts val="800"/>
              </a:spcBef>
              <a:spcAft>
                <a:spcPts val="0"/>
              </a:spcAft>
              <a:buClr>
                <a:srgbClr val="000000"/>
              </a:buClr>
              <a:buSzPts val="1100"/>
              <a:buFont typeface="Arial" panose="020B0604020202020204" pitchFamily="34" charset="0"/>
              <a:buChar char="•"/>
            </a:pPr>
            <a:r>
              <a:rPr lang="es-CO" sz="1200" b="0" i="0" u="none" strike="noStrike" cap="none" dirty="0">
                <a:solidFill>
                  <a:srgbClr val="000000"/>
                </a:solidFill>
                <a:latin typeface="Arial"/>
                <a:ea typeface="Arial"/>
                <a:cs typeface="Arial"/>
                <a:sym typeface="Arial"/>
              </a:rPr>
              <a:t>Hacer una estimación de los recursos necesarios en el servidor para el momento del despliegue.</a:t>
            </a:r>
            <a:endParaRPr sz="1200" dirty="0"/>
          </a:p>
        </p:txBody>
      </p:sp>
      <p:sp>
        <p:nvSpPr>
          <p:cNvPr id="1200" name="Google Shape;1200;p166"/>
          <p:cNvSpPr txBox="1"/>
          <p:nvPr/>
        </p:nvSpPr>
        <p:spPr>
          <a:xfrm>
            <a:off x="3616386" y="331679"/>
            <a:ext cx="1911228"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dirty="0">
                <a:solidFill>
                  <a:schemeClr val="lt1"/>
                </a:solidFill>
                <a:latin typeface="Calibri"/>
                <a:ea typeface="Calibri"/>
                <a:cs typeface="Calibri"/>
                <a:sym typeface="Calibri"/>
              </a:rPr>
              <a:t>OBJETIVOS</a:t>
            </a: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67"/>
          <p:cNvSpPr txBox="1"/>
          <p:nvPr/>
        </p:nvSpPr>
        <p:spPr>
          <a:xfrm>
            <a:off x="277727" y="1117027"/>
            <a:ext cx="8380114" cy="461624"/>
          </a:xfrm>
          <a:prstGeom prst="rect">
            <a:avLst/>
          </a:prstGeom>
          <a:noFill/>
          <a:ln>
            <a:noFill/>
          </a:ln>
        </p:spPr>
        <p:txBody>
          <a:bodyPr spcFirstLastPara="1" wrap="square" lIns="91425" tIns="45700" rIns="91425" bIns="45700" numCol="2" anchor="t" anchorCtr="0">
            <a:spAutoFit/>
          </a:bodyPr>
          <a:lstStyle/>
          <a:p>
            <a:pPr marL="0" marR="0" lvl="0" indent="0" algn="ctr" rtl="0">
              <a:lnSpc>
                <a:spcPct val="100000"/>
              </a:lnSpc>
              <a:spcBef>
                <a:spcPts val="0"/>
              </a:spcBef>
              <a:spcAft>
                <a:spcPts val="0"/>
              </a:spcAft>
              <a:buNone/>
            </a:pPr>
            <a:r>
              <a:rPr lang="es-CO" sz="1200" b="1" i="0" u="none" strike="noStrike" cap="none" dirty="0" err="1">
                <a:solidFill>
                  <a:srgbClr val="000000"/>
                </a:solidFill>
                <a:latin typeface="Arial"/>
                <a:ea typeface="Arial"/>
                <a:cs typeface="Arial"/>
                <a:sym typeface="Arial"/>
              </a:rPr>
              <a:t>FrontEnd</a:t>
            </a:r>
            <a:endParaRPr lang="es-CO" sz="1200" b="1" dirty="0"/>
          </a:p>
          <a:p>
            <a:pPr algn="ctr"/>
            <a:endParaRPr lang="es-CO" sz="1200" b="1" i="0" u="none" strike="noStrike" cap="none" dirty="0">
              <a:solidFill>
                <a:srgbClr val="000000"/>
              </a:solidFill>
              <a:latin typeface="Arial"/>
              <a:ea typeface="Arial"/>
              <a:cs typeface="Arial"/>
              <a:sym typeface="Arial"/>
            </a:endParaRPr>
          </a:p>
          <a:p>
            <a:pPr algn="ctr"/>
            <a:r>
              <a:rPr lang="es-CO" sz="1200" b="1" i="0" u="none" strike="noStrike" cap="none" dirty="0" err="1">
                <a:solidFill>
                  <a:srgbClr val="000000"/>
                </a:solidFill>
                <a:latin typeface="Arial"/>
                <a:ea typeface="Arial"/>
                <a:cs typeface="Arial"/>
                <a:sym typeface="Arial"/>
              </a:rPr>
              <a:t>BackEnd</a:t>
            </a:r>
            <a:endParaRPr lang="es-CO" sz="1200" dirty="0"/>
          </a:p>
        </p:txBody>
      </p:sp>
      <p:sp>
        <p:nvSpPr>
          <p:cNvPr id="1207" name="Google Shape;1207;p167"/>
          <p:cNvSpPr txBox="1"/>
          <p:nvPr/>
        </p:nvSpPr>
        <p:spPr>
          <a:xfrm>
            <a:off x="3835771" y="269851"/>
            <a:ext cx="126402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INFORME</a:t>
            </a:r>
            <a:endParaRPr/>
          </a:p>
        </p:txBody>
      </p:sp>
      <p:pic>
        <p:nvPicPr>
          <p:cNvPr id="1028" name="Picture 4" descr="Ingeniería Systems: CSS y HTML">
            <a:extLst>
              <a:ext uri="{FF2B5EF4-FFF2-40B4-BE49-F238E27FC236}">
                <a16:creationId xmlns:a16="http://schemas.microsoft.com/office/drawing/2014/main" id="{A2740A02-CB31-41CA-9621-143C27236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79" y="1533937"/>
            <a:ext cx="3950960" cy="2075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tstrap · The most popular HTML, CSS, and JS library in the world.">
            <a:extLst>
              <a:ext uri="{FF2B5EF4-FFF2-40B4-BE49-F238E27FC236}">
                <a16:creationId xmlns:a16="http://schemas.microsoft.com/office/drawing/2014/main" id="{6647A1F3-041A-451D-B11A-A8DBC2AB9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372" y="3356122"/>
            <a:ext cx="1625092" cy="13407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 Wikipedia, la enciclopedia libre">
            <a:extLst>
              <a:ext uri="{FF2B5EF4-FFF2-40B4-BE49-F238E27FC236}">
                <a16:creationId xmlns:a16="http://schemas.microsoft.com/office/drawing/2014/main" id="{BBA329D6-1642-40C1-AD75-0BB3F004C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563" y="1725021"/>
            <a:ext cx="1609624" cy="8690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SQL - LiveAgent">
            <a:extLst>
              <a:ext uri="{FF2B5EF4-FFF2-40B4-BE49-F238E27FC236}">
                <a16:creationId xmlns:a16="http://schemas.microsoft.com/office/drawing/2014/main" id="{0B3CB553-588D-49B9-AE16-1258ECBB6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332" y="2025717"/>
            <a:ext cx="2847372" cy="1898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68"/>
          <p:cNvSpPr txBox="1"/>
          <p:nvPr/>
        </p:nvSpPr>
        <p:spPr>
          <a:xfrm>
            <a:off x="289112" y="380816"/>
            <a:ext cx="313185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CONTROL DE VERSIONES</a:t>
            </a:r>
            <a:endParaRPr/>
          </a:p>
        </p:txBody>
      </p:sp>
      <p:sp>
        <p:nvSpPr>
          <p:cNvPr id="1214" name="Google Shape;1214;p168"/>
          <p:cNvSpPr txBox="1"/>
          <p:nvPr/>
        </p:nvSpPr>
        <p:spPr>
          <a:xfrm>
            <a:off x="4323230" y="1152795"/>
            <a:ext cx="4043735" cy="15166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050" b="0" i="0" u="none" strike="noStrike" cap="none">
                <a:solidFill>
                  <a:srgbClr val="000000"/>
                </a:solidFill>
                <a:latin typeface="Arial"/>
                <a:ea typeface="Arial"/>
                <a:cs typeface="Arial"/>
                <a:sym typeface="Arial"/>
              </a:rPr>
              <a:t>Mediante el uso de los Lenguajes mencionados anteriormente, y el uso de buenas prácticas, se espera que el Sistema de Información Beginning Rise, pueda ser usado y visualizado desde casi cualquier dispositivo que cuente con un navegador basado en Chromium, como lo es el propio Google Chrome o Microsoft Edge, o también otros navegadores como Firefox.</a:t>
            </a:r>
            <a:endParaRPr sz="1050" b="0" i="0" u="none" strike="noStrike" cap="none">
              <a:solidFill>
                <a:srgbClr val="000000"/>
              </a:solidFill>
              <a:latin typeface="Arial"/>
              <a:ea typeface="Arial"/>
              <a:cs typeface="Arial"/>
              <a:sym typeface="Arial"/>
            </a:endParaRPr>
          </a:p>
        </p:txBody>
      </p:sp>
      <p:sp>
        <p:nvSpPr>
          <p:cNvPr id="1216" name="Google Shape;1216;p168"/>
          <p:cNvSpPr txBox="1"/>
          <p:nvPr/>
        </p:nvSpPr>
        <p:spPr>
          <a:xfrm>
            <a:off x="289112" y="1152795"/>
            <a:ext cx="3131858" cy="258872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050"/>
              <a:buFont typeface="Noto Sans Symbols"/>
              <a:buChar char="▪"/>
            </a:pPr>
            <a:r>
              <a:rPr lang="es-CO" sz="1050" b="0" i="0" u="none" strike="noStrike" cap="none">
                <a:solidFill>
                  <a:srgbClr val="000000"/>
                </a:solidFill>
                <a:latin typeface="Arial"/>
                <a:ea typeface="Arial"/>
                <a:cs typeface="Arial"/>
                <a:sym typeface="Arial"/>
              </a:rPr>
              <a:t>Git: Con la creación de un repositorio, se conseguirá tener un control de versiones del proyecto, documentando cambios y corrigiendo errores que se puedan llegar a presentar.</a:t>
            </a:r>
            <a:endParaRPr sz="1050" b="0" i="0" u="none" strike="noStrike" cap="none">
              <a:solidFill>
                <a:srgbClr val="000000"/>
              </a:solidFill>
              <a:latin typeface="Arial"/>
              <a:ea typeface="Arial"/>
              <a:cs typeface="Arial"/>
              <a:sym typeface="Arial"/>
            </a:endParaRPr>
          </a:p>
          <a:p>
            <a:pPr marL="171450" marR="0" lvl="0" indent="-171450" algn="l" rtl="0">
              <a:lnSpc>
                <a:spcPct val="150000"/>
              </a:lnSpc>
              <a:spcBef>
                <a:spcPts val="800"/>
              </a:spcBef>
              <a:spcAft>
                <a:spcPts val="0"/>
              </a:spcAft>
              <a:buClr>
                <a:srgbClr val="000000"/>
              </a:buClr>
              <a:buSzPts val="1050"/>
              <a:buFont typeface="Noto Sans Symbols"/>
              <a:buChar char="▪"/>
            </a:pPr>
            <a:r>
              <a:rPr lang="es-CO" sz="1050" b="0" i="0" u="none" strike="noStrike" cap="none">
                <a:solidFill>
                  <a:srgbClr val="000000"/>
                </a:solidFill>
                <a:latin typeface="Arial"/>
                <a:ea typeface="Arial"/>
                <a:cs typeface="Arial"/>
                <a:sym typeface="Arial"/>
              </a:rPr>
              <a:t>GitHub: Es un sitio web y un servicio en la nube que ayuda a los desarrolladores a almacenar y administrar su código, al igual que llevar un registro y control de cualquier cambio sobre el sistema de información.</a:t>
            </a:r>
            <a:endParaRPr sz="1050" b="0" i="0" u="none" strike="noStrike" cap="none">
              <a:solidFill>
                <a:srgbClr val="000000"/>
              </a:solidFill>
              <a:latin typeface="Arial"/>
              <a:ea typeface="Arial"/>
              <a:cs typeface="Arial"/>
              <a:sym typeface="Arial"/>
            </a:endParaRPr>
          </a:p>
        </p:txBody>
      </p:sp>
      <p:sp>
        <p:nvSpPr>
          <p:cNvPr id="1217" name="Google Shape;1217;p168"/>
          <p:cNvSpPr txBox="1"/>
          <p:nvPr/>
        </p:nvSpPr>
        <p:spPr>
          <a:xfrm>
            <a:off x="4323231" y="380816"/>
            <a:ext cx="190275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APLICATIVO</a:t>
            </a:r>
            <a:endParaRPr/>
          </a:p>
        </p:txBody>
      </p:sp>
      <p:pic>
        <p:nvPicPr>
          <p:cNvPr id="2054" name="image7.png">
            <a:extLst>
              <a:ext uri="{FF2B5EF4-FFF2-40B4-BE49-F238E27FC236}">
                <a16:creationId xmlns:a16="http://schemas.microsoft.com/office/drawing/2014/main" id="{E9795E59-4306-4B8A-B001-C1AE865CD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23" y="27261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image8.png">
            <a:extLst>
              <a:ext uri="{FF2B5EF4-FFF2-40B4-BE49-F238E27FC236}">
                <a16:creationId xmlns:a16="http://schemas.microsoft.com/office/drawing/2014/main" id="{DE03AD57-96DC-49DB-BB15-D32B9A964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4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4.png">
            <a:extLst>
              <a:ext uri="{FF2B5EF4-FFF2-40B4-BE49-F238E27FC236}">
                <a16:creationId xmlns:a16="http://schemas.microsoft.com/office/drawing/2014/main" id="{9285E0DC-CE9C-447E-9A48-B5A0AF488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4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1.png">
            <a:extLst>
              <a:ext uri="{FF2B5EF4-FFF2-40B4-BE49-F238E27FC236}">
                <a16:creationId xmlns:a16="http://schemas.microsoft.com/office/drawing/2014/main" id="{C544F331-6BDF-4DA0-8567-A3E1CF749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6323" y="27222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3.png">
            <a:extLst>
              <a:ext uri="{FF2B5EF4-FFF2-40B4-BE49-F238E27FC236}">
                <a16:creationId xmlns:a16="http://schemas.microsoft.com/office/drawing/2014/main" id="{C5EA5557-66E3-4E77-8E4D-C42FB4C5F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5015" y="2722200"/>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EFEB223C-4172-445C-82F7-AE24E46C09F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3" name="Rectangle 8">
            <a:extLst>
              <a:ext uri="{FF2B5EF4-FFF2-40B4-BE49-F238E27FC236}">
                <a16:creationId xmlns:a16="http://schemas.microsoft.com/office/drawing/2014/main" id="{6902BAC4-44F2-49C3-B213-3285ADCC2D72}"/>
              </a:ext>
            </a:extLst>
          </p:cNvPr>
          <p:cNvSpPr>
            <a:spLocks noChangeArrowheads="1"/>
          </p:cNvSpPr>
          <p:nvPr/>
        </p:nvSpPr>
        <p:spPr bwMode="auto">
          <a:xfrm>
            <a:off x="0" y="4895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58" name="Picture 10" descr="Microsoft Edge 103.0.1264.37 - hiberhernandez.com">
            <a:extLst>
              <a:ext uri="{FF2B5EF4-FFF2-40B4-BE49-F238E27FC236}">
                <a16:creationId xmlns:a16="http://schemas.microsoft.com/office/drawing/2014/main" id="{0FD27E52-CD10-4E86-841A-298B6C22FF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2423" y="2726100"/>
            <a:ext cx="720000" cy="7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69"/>
          <p:cNvSpPr txBox="1"/>
          <p:nvPr/>
        </p:nvSpPr>
        <p:spPr>
          <a:xfrm>
            <a:off x="410136" y="1245623"/>
            <a:ext cx="2702857" cy="3470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050" b="1" i="0" u="none" strike="noStrike" cap="none">
                <a:solidFill>
                  <a:srgbClr val="000000"/>
                </a:solidFill>
                <a:latin typeface="Arial"/>
                <a:ea typeface="Arial"/>
                <a:cs typeface="Arial"/>
                <a:sym typeface="Arial"/>
              </a:rPr>
              <a:t>Servidor:</a:t>
            </a:r>
            <a:endParaRPr/>
          </a:p>
          <a:p>
            <a:pPr marL="0" marR="0" lvl="0" indent="0" algn="l" rtl="0">
              <a:lnSpc>
                <a:spcPct val="100000"/>
              </a:lnSpc>
              <a:spcBef>
                <a:spcPts val="800"/>
              </a:spcBef>
              <a:spcAft>
                <a:spcPts val="0"/>
              </a:spcAft>
              <a:buNone/>
            </a:pPr>
            <a:r>
              <a:rPr lang="es-CO" sz="1050" b="0" i="0" u="none" strike="noStrike" cap="none">
                <a:solidFill>
                  <a:srgbClr val="000000"/>
                </a:solidFill>
                <a:latin typeface="Arial"/>
                <a:ea typeface="Arial"/>
                <a:cs typeface="Arial"/>
                <a:sym typeface="Arial"/>
              </a:rPr>
              <a:t>Para el Hosting del sistema de información, se usará un servidor on cloud, puesto que requieren menos gastos de mantenimiento e infraestructura. Las características de dicho servidor se determinarán teniendo en cuenta que se estima que el peso promedio por página sea de 7MB teniendo alrededor de 30 páginas y se espera que tenga 200 conexiones simultáneas.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CO" sz="1050" b="1" i="0" u="none" strike="noStrike" cap="none">
                <a:solidFill>
                  <a:srgbClr val="000000"/>
                </a:solidFill>
                <a:latin typeface="Arial"/>
                <a:ea typeface="Arial"/>
                <a:cs typeface="Arial"/>
                <a:sym typeface="Arial"/>
              </a:rPr>
              <a:t>Espacio de almacenamiento:</a:t>
            </a:r>
            <a:endParaRPr/>
          </a:p>
          <a:p>
            <a:pPr marL="0" marR="0" lvl="0" indent="0" algn="l" rtl="0">
              <a:lnSpc>
                <a:spcPct val="100000"/>
              </a:lnSpc>
              <a:spcBef>
                <a:spcPts val="800"/>
              </a:spcBef>
              <a:spcAft>
                <a:spcPts val="0"/>
              </a:spcAft>
              <a:buNone/>
            </a:pPr>
            <a:r>
              <a:rPr lang="es-CO" sz="1050" b="0" i="0" u="none" strike="noStrike" cap="none">
                <a:solidFill>
                  <a:srgbClr val="000000"/>
                </a:solidFill>
                <a:latin typeface="Arial"/>
                <a:ea typeface="Arial"/>
                <a:cs typeface="Arial"/>
                <a:sym typeface="Arial"/>
              </a:rPr>
              <a:t>7MB * 30 páginas →  210 MB de espacio en disco para almacenar la totalidad del sistema de información, incluidas imágenes, videos (si los hay), scripts, la base de datos, etc.</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224" name="Google Shape;1224;p169"/>
          <p:cNvSpPr txBox="1"/>
          <p:nvPr/>
        </p:nvSpPr>
        <p:spPr>
          <a:xfrm>
            <a:off x="2965076" y="249721"/>
            <a:ext cx="321384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ANCHO DE BANDA</a:t>
            </a:r>
            <a:endParaRPr/>
          </a:p>
        </p:txBody>
      </p:sp>
      <p:sp>
        <p:nvSpPr>
          <p:cNvPr id="1225" name="Google Shape;1225;p169"/>
          <p:cNvSpPr/>
          <p:nvPr/>
        </p:nvSpPr>
        <p:spPr>
          <a:xfrm>
            <a:off x="3785347" y="1361039"/>
            <a:ext cx="2702857" cy="2849466"/>
          </a:xfrm>
          <a:prstGeom prst="rect">
            <a:avLst/>
          </a:prstGeom>
          <a:noFill/>
          <a:ln>
            <a:noFill/>
          </a:ln>
        </p:spPr>
        <p:txBody>
          <a:bodyPr spcFirstLastPara="1" wrap="square" lIns="91425" tIns="0" rIns="91425" bIns="10155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s-CO" sz="1050" b="1" i="0" u="none" strike="noStrike" cap="none" dirty="0">
                <a:solidFill>
                  <a:srgbClr val="000000"/>
                </a:solidFill>
                <a:latin typeface="Arial"/>
                <a:ea typeface="Arial"/>
                <a:cs typeface="Arial"/>
                <a:sym typeface="Arial"/>
              </a:rPr>
              <a:t>Ancho de banda:</a:t>
            </a:r>
            <a:r>
              <a:rPr lang="es-CO" sz="1050" b="1" i="0" u="none" strike="noStrike" cap="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Clr>
                <a:srgbClr val="000000"/>
              </a:buClr>
              <a:buSzPts val="1050"/>
              <a:buFont typeface="Arial"/>
              <a:buNone/>
            </a:pPr>
            <a:endParaRPr sz="105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7MB página </a:t>
            </a:r>
            <a:br>
              <a:rPr lang="es-CO" sz="1050" b="0" i="0" u="none" strike="noStrike" cap="none" dirty="0">
                <a:solidFill>
                  <a:srgbClr val="000000"/>
                </a:solidFill>
                <a:latin typeface="Arial"/>
                <a:ea typeface="Arial"/>
                <a:cs typeface="Arial"/>
                <a:sym typeface="Arial"/>
              </a:rPr>
            </a:br>
            <a:r>
              <a:rPr lang="es-CO" sz="1050" b="0" i="0" u="none" strike="noStrike" cap="none" dirty="0">
                <a:solidFill>
                  <a:srgbClr val="000000"/>
                </a:solidFill>
                <a:latin typeface="Arial"/>
                <a:ea typeface="Arial"/>
                <a:cs typeface="Arial"/>
                <a:sym typeface="Arial"/>
              </a:rPr>
              <a:t>56Mb → Peso por página en Mb</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56Mb * 200 conexiones simultáneas</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11200 Mb → de ancho de banda total.</a:t>
            </a:r>
            <a:br>
              <a:rPr lang="es-CO" sz="1050" b="0" i="0" u="none" strike="noStrike" cap="none" dirty="0">
                <a:solidFill>
                  <a:srgbClr val="000000"/>
                </a:solidFill>
                <a:latin typeface="Arial"/>
                <a:ea typeface="Arial"/>
                <a:cs typeface="Arial"/>
                <a:sym typeface="Arial"/>
              </a:rPr>
            </a:br>
            <a:r>
              <a:rPr lang="es-CO" sz="1050" b="0" i="0" u="none" strike="noStrike" cap="none" dirty="0">
                <a:solidFill>
                  <a:srgbClr val="000000"/>
                </a:solidFill>
                <a:latin typeface="Arial"/>
                <a:ea typeface="Arial"/>
                <a:cs typeface="Arial"/>
                <a:sym typeface="Arial"/>
              </a:rPr>
              <a:t>1.4GB de ancho de banda para lograr esas 200 conexiones simultáneas.</a:t>
            </a:r>
            <a:endParaRPr dirty="0"/>
          </a:p>
          <a:p>
            <a:pPr marL="0" marR="0" lvl="0" indent="0" algn="l" rtl="0">
              <a:lnSpc>
                <a:spcPct val="100000"/>
              </a:lnSpc>
              <a:spcBef>
                <a:spcPts val="0"/>
              </a:spcBef>
              <a:spcAft>
                <a:spcPts val="0"/>
              </a:spcAft>
              <a:buClr>
                <a:srgbClr val="FF0000"/>
              </a:buClr>
              <a:buSzPts val="1050"/>
              <a:buFont typeface="Arial"/>
              <a:buNone/>
            </a:pPr>
            <a:endParaRPr sz="1050" dirty="0">
              <a:solidFill>
                <a:schemeClr val="dk1"/>
              </a:solidFill>
            </a:endParaRPr>
          </a:p>
          <a:p>
            <a:pPr marL="0" marR="0" lvl="0" indent="0" algn="l" rtl="0">
              <a:lnSpc>
                <a:spcPct val="100000"/>
              </a:lnSpc>
              <a:spcBef>
                <a:spcPts val="0"/>
              </a:spcBef>
              <a:spcAft>
                <a:spcPts val="0"/>
              </a:spcAft>
              <a:buClr>
                <a:srgbClr val="FF0000"/>
              </a:buClr>
              <a:buSzPts val="1050"/>
              <a:buFont typeface="Arial"/>
              <a:buNone/>
            </a:pPr>
            <a:r>
              <a:rPr lang="es-CO" sz="1050" dirty="0">
                <a:solidFill>
                  <a:schemeClr val="dk1"/>
                </a:solidFill>
              </a:rPr>
              <a:t>El costo se estima alrededor de los $70 USD mensuales, que son aproximadamente $290.000 COP</a:t>
            </a:r>
            <a:endParaRPr sz="1050" dirty="0">
              <a:solidFill>
                <a:schemeClr val="dk1"/>
              </a:solidFil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s-CO" sz="1050" b="0" i="0" u="none" strike="noStrike" cap="none" dirty="0">
                <a:solidFill>
                  <a:srgbClr val="000000"/>
                </a:solidFill>
                <a:latin typeface="Arial"/>
                <a:ea typeface="Arial"/>
                <a:cs typeface="Arial"/>
                <a:sym typeface="Arial"/>
              </a:rPr>
              <a:t>Teniendo en cuenta esta información, podríamos optar por AWS que ofrece planes de hasta 15GB de Servidor al mes con 5GB de almacenamiento.</a:t>
            </a:r>
            <a:endParaRPr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br>
              <a:rPr lang="es-CO" sz="1050" b="0" i="0" u="none" strike="noStrike" cap="none" dirty="0">
                <a:solidFill>
                  <a:schemeClr val="dk1"/>
                </a:solidFill>
                <a:latin typeface="Arial"/>
                <a:ea typeface="Arial"/>
                <a:cs typeface="Arial"/>
                <a:sym typeface="Arial"/>
              </a:rPr>
            </a:br>
            <a:endParaRPr sz="1050" b="0" i="0" u="none" strike="noStrike" cap="none" dirty="0">
              <a:solidFill>
                <a:schemeClr val="dk1"/>
              </a:solidFill>
              <a:latin typeface="Arial"/>
              <a:ea typeface="Arial"/>
              <a:cs typeface="Arial"/>
              <a:sym typeface="Arial"/>
            </a:endParaRPr>
          </a:p>
        </p:txBody>
      </p:sp>
      <p:pic>
        <p:nvPicPr>
          <p:cNvPr id="1226" name="Google Shape;1226;p169"/>
          <p:cNvPicPr preferRelativeResize="0"/>
          <p:nvPr/>
        </p:nvPicPr>
        <p:blipFill rotWithShape="1">
          <a:blip r:embed="rId3">
            <a:alphaModFix/>
          </a:blip>
          <a:srcRect/>
          <a:stretch/>
        </p:blipFill>
        <p:spPr>
          <a:xfrm>
            <a:off x="6488204" y="1353671"/>
            <a:ext cx="1827119" cy="121807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70"/>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CONCLUSIÓN</a:t>
            </a:r>
            <a:endParaRPr sz="2000" b="1" i="0" u="none" strike="noStrike" cap="none">
              <a:solidFill>
                <a:schemeClr val="lt1"/>
              </a:solidFill>
              <a:latin typeface="Calibri"/>
              <a:ea typeface="Calibri"/>
              <a:cs typeface="Calibri"/>
              <a:sym typeface="Calibri"/>
            </a:endParaRPr>
          </a:p>
        </p:txBody>
      </p:sp>
      <p:sp>
        <p:nvSpPr>
          <p:cNvPr id="1233" name="Google Shape;1233;p170"/>
          <p:cNvSpPr txBox="1"/>
          <p:nvPr/>
        </p:nvSpPr>
        <p:spPr>
          <a:xfrm>
            <a:off x="1756520" y="1491967"/>
            <a:ext cx="5630958" cy="21595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100" b="0" i="0" u="none" strike="noStrike" cap="none" dirty="0">
                <a:solidFill>
                  <a:srgbClr val="000000"/>
                </a:solidFill>
                <a:latin typeface="Arial"/>
                <a:ea typeface="Arial"/>
                <a:cs typeface="Arial"/>
                <a:sym typeface="Arial"/>
              </a:rPr>
              <a:t>Mediante este  análisis del despliegue, se pudo constatar qué método se usará para el hosting del sistema, así como las tecnologías que serán utilizadas para hacer del sitio lo más rápido posible. Adicionalmente, estimar costos en base al trabajo realizado por cada integrante del equipo teniendo en cuenta su ordenador, el mantenimiento del mismo y los aplicativos utilizados para el desarrollo.</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CO" sz="1100" b="0" i="0" u="none" strike="noStrike" cap="none" dirty="0">
                <a:solidFill>
                  <a:srgbClr val="000000"/>
                </a:solidFill>
                <a:latin typeface="Arial"/>
                <a:ea typeface="Arial"/>
                <a:cs typeface="Arial"/>
                <a:sym typeface="Arial"/>
              </a:rPr>
              <a:t>Adicionalmente, se hará un replanteamiento en la parte del </a:t>
            </a:r>
            <a:r>
              <a:rPr lang="es-CO" sz="1100" b="0" i="0" u="none" strike="noStrike" cap="none" dirty="0" err="1">
                <a:solidFill>
                  <a:srgbClr val="000000"/>
                </a:solidFill>
                <a:latin typeface="Arial"/>
                <a:ea typeface="Arial"/>
                <a:cs typeface="Arial"/>
                <a:sym typeface="Arial"/>
              </a:rPr>
              <a:t>front-end</a:t>
            </a:r>
            <a:r>
              <a:rPr lang="es-CO" sz="1100" b="0" i="0" u="none" strike="noStrike" cap="none" dirty="0">
                <a:solidFill>
                  <a:srgbClr val="000000"/>
                </a:solidFill>
                <a:latin typeface="Arial"/>
                <a:ea typeface="Arial"/>
                <a:cs typeface="Arial"/>
                <a:sym typeface="Arial"/>
              </a:rPr>
              <a:t> para ver si con ayuda de algún </a:t>
            </a:r>
            <a:r>
              <a:rPr lang="es-CO" sz="1100" b="0" i="0" u="none" strike="noStrike" cap="none" dirty="0" err="1">
                <a:solidFill>
                  <a:srgbClr val="000000"/>
                </a:solidFill>
                <a:latin typeface="Arial"/>
                <a:ea typeface="Arial"/>
                <a:cs typeface="Arial"/>
                <a:sym typeface="Arial"/>
              </a:rPr>
              <a:t>framework</a:t>
            </a:r>
            <a:r>
              <a:rPr lang="es-CO" sz="1100" b="0" i="0" u="none" strike="noStrike" cap="none" dirty="0">
                <a:solidFill>
                  <a:srgbClr val="000000"/>
                </a:solidFill>
                <a:latin typeface="Arial"/>
                <a:ea typeface="Arial"/>
                <a:cs typeface="Arial"/>
                <a:sym typeface="Arial"/>
              </a:rPr>
              <a:t> de JavaScript, se logra alivianar el peso del sistema de información mediante buenas prácticas y así ofrecer una mejor experiencia de usuario en especial a aquellos que se conecten por móvil.</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CO" sz="1100" b="0" i="0" u="none" strike="noStrike" cap="none" dirty="0">
                <a:solidFill>
                  <a:srgbClr val="000000"/>
                </a:solidFill>
                <a:latin typeface="Arial"/>
                <a:ea typeface="Arial"/>
                <a:cs typeface="Arial"/>
                <a:sym typeface="Arial"/>
              </a:rPr>
            </a:b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graphicFrame>
        <p:nvGraphicFramePr>
          <p:cNvPr id="1239" name="Google Shape;1239;p171"/>
          <p:cNvGraphicFramePr/>
          <p:nvPr/>
        </p:nvGraphicFramePr>
        <p:xfrm>
          <a:off x="946337" y="1123370"/>
          <a:ext cx="7251300" cy="3714835"/>
        </p:xfrm>
        <a:graphic>
          <a:graphicData uri="http://schemas.openxmlformats.org/drawingml/2006/table">
            <a:tbl>
              <a:tblPr>
                <a:noFill/>
                <a:tableStyleId>{421085B3-CF7C-41DF-868E-2C386C6DB8F6}</a:tableStyleId>
              </a:tblPr>
              <a:tblGrid>
                <a:gridCol w="1163175">
                  <a:extLst>
                    <a:ext uri="{9D8B030D-6E8A-4147-A177-3AD203B41FA5}">
                      <a16:colId xmlns:a16="http://schemas.microsoft.com/office/drawing/2014/main" val="20000"/>
                    </a:ext>
                  </a:extLst>
                </a:gridCol>
                <a:gridCol w="705325">
                  <a:extLst>
                    <a:ext uri="{9D8B030D-6E8A-4147-A177-3AD203B41FA5}">
                      <a16:colId xmlns:a16="http://schemas.microsoft.com/office/drawing/2014/main" val="20001"/>
                    </a:ext>
                  </a:extLst>
                </a:gridCol>
                <a:gridCol w="890950">
                  <a:extLst>
                    <a:ext uri="{9D8B030D-6E8A-4147-A177-3AD203B41FA5}">
                      <a16:colId xmlns:a16="http://schemas.microsoft.com/office/drawing/2014/main" val="20002"/>
                    </a:ext>
                  </a:extLst>
                </a:gridCol>
                <a:gridCol w="1051825">
                  <a:extLst>
                    <a:ext uri="{9D8B030D-6E8A-4147-A177-3AD203B41FA5}">
                      <a16:colId xmlns:a16="http://schemas.microsoft.com/office/drawing/2014/main" val="20003"/>
                    </a:ext>
                  </a:extLst>
                </a:gridCol>
                <a:gridCol w="1088925">
                  <a:extLst>
                    <a:ext uri="{9D8B030D-6E8A-4147-A177-3AD203B41FA5}">
                      <a16:colId xmlns:a16="http://schemas.microsoft.com/office/drawing/2014/main" val="20004"/>
                    </a:ext>
                  </a:extLst>
                </a:gridCol>
                <a:gridCol w="655825">
                  <a:extLst>
                    <a:ext uri="{9D8B030D-6E8A-4147-A177-3AD203B41FA5}">
                      <a16:colId xmlns:a16="http://schemas.microsoft.com/office/drawing/2014/main" val="20005"/>
                    </a:ext>
                  </a:extLst>
                </a:gridCol>
                <a:gridCol w="1027075">
                  <a:extLst>
                    <a:ext uri="{9D8B030D-6E8A-4147-A177-3AD203B41FA5}">
                      <a16:colId xmlns:a16="http://schemas.microsoft.com/office/drawing/2014/main" val="20006"/>
                    </a:ext>
                  </a:extLst>
                </a:gridCol>
                <a:gridCol w="668200">
                  <a:extLst>
                    <a:ext uri="{9D8B030D-6E8A-4147-A177-3AD203B41FA5}">
                      <a16:colId xmlns:a16="http://schemas.microsoft.com/office/drawing/2014/main" val="20007"/>
                    </a:ext>
                  </a:extLst>
                </a:gridCol>
              </a:tblGrid>
              <a:tr h="341400">
                <a:tc>
                  <a:txBody>
                    <a:bodyPr/>
                    <a:lstStyle/>
                    <a:p>
                      <a:pPr marL="0" marR="0" lvl="0" indent="0" algn="ctr" rtl="0">
                        <a:lnSpc>
                          <a:spcPct val="107000"/>
                        </a:lnSpc>
                        <a:spcBef>
                          <a:spcPts val="0"/>
                        </a:spcBef>
                        <a:spcAft>
                          <a:spcPts val="0"/>
                        </a:spcAft>
                        <a:buNone/>
                      </a:pPr>
                      <a:r>
                        <a:rPr lang="es-CO" sz="900" b="1" u="none" strike="noStrike" cap="none"/>
                        <a:t>INTEGRANTE</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MARCA</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MEMORIA RAM</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PROCESADOR</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TARJETA GRÁFICA</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DISCO DURO</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SISTEMA OPERATIVO</a:t>
                      </a:r>
                      <a:endParaRPr sz="900" b="1"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b="1" u="none" strike="noStrike" cap="none"/>
                        <a:t>TIPO</a:t>
                      </a:r>
                      <a:endParaRPr sz="900" b="1"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0"/>
                  </a:ext>
                </a:extLst>
              </a:tr>
              <a:tr h="435325">
                <a:tc>
                  <a:txBody>
                    <a:bodyPr/>
                    <a:lstStyle/>
                    <a:p>
                      <a:pPr marL="0" marR="0" lvl="0" indent="0" algn="ctr" rtl="0">
                        <a:lnSpc>
                          <a:spcPct val="107000"/>
                        </a:lnSpc>
                        <a:spcBef>
                          <a:spcPts val="0"/>
                        </a:spcBef>
                        <a:spcAft>
                          <a:spcPts val="0"/>
                        </a:spcAft>
                        <a:buNone/>
                      </a:pPr>
                      <a:r>
                        <a:rPr lang="es-CO" sz="900" u="none" strike="noStrike" cap="none"/>
                        <a:t>Jahir Rios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Acer</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I3 8ht Gen</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UHD Graphiscs 620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SSD 100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10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1"/>
                  </a:ext>
                </a:extLst>
              </a:tr>
              <a:tr h="114300">
                <a:tc>
                  <a:txBody>
                    <a:bodyPr/>
                    <a:lstStyle/>
                    <a:p>
                      <a:pPr marL="0" marR="0" lvl="0" indent="0" algn="ctr" rtl="0">
                        <a:lnSpc>
                          <a:spcPct val="107000"/>
                        </a:lnSpc>
                        <a:spcBef>
                          <a:spcPts val="0"/>
                        </a:spcBef>
                        <a:spcAft>
                          <a:spcPts val="0"/>
                        </a:spcAft>
                        <a:buNone/>
                      </a:pPr>
                      <a:r>
                        <a:rPr lang="es-CO" sz="900" u="none" strike="noStrike" cap="none"/>
                        <a:t>Brandon Motta</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Acer</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12GB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i5-8250U</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NVIDIA GeForce MX130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1TB + Intel Optane 16GB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2"/>
                  </a:ext>
                </a:extLst>
              </a:tr>
              <a:tr h="488475">
                <a:tc>
                  <a:txBody>
                    <a:bodyPr/>
                    <a:lstStyle/>
                    <a:p>
                      <a:pPr marL="0" marR="0" lvl="0" indent="0" algn="ctr" rtl="0">
                        <a:lnSpc>
                          <a:spcPct val="107000"/>
                        </a:lnSpc>
                        <a:spcBef>
                          <a:spcPts val="0"/>
                        </a:spcBef>
                        <a:spcAft>
                          <a:spcPts val="0"/>
                        </a:spcAft>
                        <a:buNone/>
                      </a:pPr>
                      <a:r>
                        <a:rPr lang="es-CO" sz="900" u="none" strike="noStrike" cap="none"/>
                        <a:t>Geraldine Moreno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HP</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Ryzen 5 4500U 2.38 GHz</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Radeon Graphics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256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3"/>
                  </a:ext>
                </a:extLst>
              </a:tr>
              <a:tr h="435325">
                <a:tc>
                  <a:txBody>
                    <a:bodyPr/>
                    <a:lstStyle/>
                    <a:p>
                      <a:pPr marL="0" marR="0" lvl="0" indent="0" algn="ctr" rtl="0">
                        <a:lnSpc>
                          <a:spcPct val="107000"/>
                        </a:lnSpc>
                        <a:spcBef>
                          <a:spcPts val="0"/>
                        </a:spcBef>
                        <a:spcAft>
                          <a:spcPts val="0"/>
                        </a:spcAft>
                        <a:buNone/>
                      </a:pPr>
                      <a:r>
                        <a:rPr lang="es-CO" sz="900" u="none" strike="noStrike" cap="none"/>
                        <a:t>Brandon Delgado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Lenovo</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i5-10210U</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Intel(R) UHD Graphics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1TB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10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All in One</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4"/>
                  </a:ext>
                </a:extLst>
              </a:tr>
              <a:tr h="446050">
                <a:tc>
                  <a:txBody>
                    <a:bodyPr/>
                    <a:lstStyle/>
                    <a:p>
                      <a:pPr marL="0" marR="0" lvl="0" indent="0" algn="ctr" rtl="0">
                        <a:lnSpc>
                          <a:spcPct val="107000"/>
                        </a:lnSpc>
                        <a:spcBef>
                          <a:spcPts val="0"/>
                        </a:spcBef>
                        <a:spcAft>
                          <a:spcPts val="0"/>
                        </a:spcAft>
                        <a:buNone/>
                      </a:pPr>
                      <a:r>
                        <a:rPr lang="es-CO" sz="900" u="none" strike="noStrike" cap="none"/>
                        <a:t>Anderson Quiñones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ASUS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core 5200U 2.20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Intel HD Graphics 5500</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 256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8.1</a:t>
                      </a:r>
                      <a:endParaRPr/>
                    </a:p>
                    <a:p>
                      <a:pPr marL="0" marR="0" lvl="0" indent="0" algn="ctr" rtl="0">
                        <a:lnSpc>
                          <a:spcPct val="107000"/>
                        </a:lnSpc>
                        <a:spcBef>
                          <a:spcPts val="800"/>
                        </a:spcBef>
                        <a:spcAft>
                          <a:spcPts val="0"/>
                        </a:spcAft>
                        <a:buNone/>
                      </a:pPr>
                      <a:r>
                        <a:rPr lang="es-CO" sz="900" u="none" strike="noStrike" cap="none"/>
                        <a:t>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5"/>
                  </a:ext>
                </a:extLst>
              </a:tr>
              <a:tr h="814225">
                <a:tc>
                  <a:txBody>
                    <a:bodyPr/>
                    <a:lstStyle/>
                    <a:p>
                      <a:pPr marL="0" marR="0" lvl="0" indent="0" algn="ctr" rtl="0">
                        <a:lnSpc>
                          <a:spcPct val="107000"/>
                        </a:lnSpc>
                        <a:spcBef>
                          <a:spcPts val="0"/>
                        </a:spcBef>
                        <a:spcAft>
                          <a:spcPts val="0"/>
                        </a:spcAft>
                        <a:buNone/>
                      </a:pPr>
                      <a:r>
                        <a:rPr lang="es-CO" sz="900" u="none" strike="noStrike" cap="none"/>
                        <a:t>Snaider Zapata</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ASUS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4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Ryzen 3 3250U 2.60 GHz</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AMD Radeon(TM) Graphics</a:t>
                      </a:r>
                      <a:endParaRPr/>
                    </a:p>
                    <a:p>
                      <a:pPr marL="0" marR="0" lvl="0" indent="0" algn="ctr" rtl="0">
                        <a:lnSpc>
                          <a:spcPct val="107000"/>
                        </a:lnSpc>
                        <a:spcBef>
                          <a:spcPts val="800"/>
                        </a:spcBef>
                        <a:spcAft>
                          <a:spcPts val="0"/>
                        </a:spcAft>
                        <a:buNone/>
                      </a:pPr>
                      <a:r>
                        <a:rPr lang="es-CO" sz="900" u="none" strike="noStrike" cap="none"/>
                        <a:t>2265</a:t>
                      </a:r>
                      <a:endParaRPr/>
                    </a:p>
                    <a:p>
                      <a:pPr marL="0" marR="0" lvl="0" indent="0" algn="ctr" rtl="0">
                        <a:lnSpc>
                          <a:spcPct val="107000"/>
                        </a:lnSpc>
                        <a:spcBef>
                          <a:spcPts val="800"/>
                        </a:spcBef>
                        <a:spcAft>
                          <a:spcPts val="0"/>
                        </a:spcAft>
                        <a:buNone/>
                      </a:pPr>
                      <a:r>
                        <a:rPr lang="es-CO" sz="900" u="none" strike="noStrike" cap="none"/>
                        <a:t> </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HDD</a:t>
                      </a:r>
                      <a:endParaRPr/>
                    </a:p>
                    <a:p>
                      <a:pPr marL="0" marR="0" lvl="0" indent="0" algn="ctr" rtl="0">
                        <a:lnSpc>
                          <a:spcPct val="107000"/>
                        </a:lnSpc>
                        <a:spcBef>
                          <a:spcPts val="800"/>
                        </a:spcBef>
                        <a:spcAft>
                          <a:spcPts val="0"/>
                        </a:spcAft>
                        <a:buNone/>
                      </a:pPr>
                      <a:r>
                        <a:rPr lang="es-CO" sz="900" u="none" strike="noStrike" cap="none"/>
                        <a:t>118 GB</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Windows 11 Home 64 bits</a:t>
                      </a:r>
                      <a:endParaRPr sz="900" u="none" strike="noStrike" cap="none">
                        <a:latin typeface="Arial"/>
                        <a:ea typeface="Arial"/>
                        <a:cs typeface="Arial"/>
                        <a:sym typeface="Arial"/>
                      </a:endParaRPr>
                    </a:p>
                  </a:txBody>
                  <a:tcPr marL="41575" marR="41575" marT="41575" marB="41575"/>
                </a:tc>
                <a:tc>
                  <a:txBody>
                    <a:bodyPr/>
                    <a:lstStyle/>
                    <a:p>
                      <a:pPr marL="0" marR="0" lvl="0" indent="0" algn="ctr" rtl="0">
                        <a:lnSpc>
                          <a:spcPct val="107000"/>
                        </a:lnSpc>
                        <a:spcBef>
                          <a:spcPts val="0"/>
                        </a:spcBef>
                        <a:spcAft>
                          <a:spcPts val="0"/>
                        </a:spcAft>
                        <a:buNone/>
                      </a:pPr>
                      <a:r>
                        <a:rPr lang="es-CO" sz="900" u="none" strike="noStrike" cap="none"/>
                        <a:t>Portátil</a:t>
                      </a:r>
                      <a:endParaRPr sz="900" u="none" strike="noStrike" cap="none">
                        <a:latin typeface="Arial"/>
                        <a:ea typeface="Arial"/>
                        <a:cs typeface="Arial"/>
                        <a:sym typeface="Arial"/>
                      </a:endParaRPr>
                    </a:p>
                  </a:txBody>
                  <a:tcPr marL="41575" marR="41575" marT="41575" marB="41575"/>
                </a:tc>
                <a:extLst>
                  <a:ext uri="{0D108BD9-81ED-4DB2-BD59-A6C34878D82A}">
                    <a16:rowId xmlns:a16="http://schemas.microsoft.com/office/drawing/2014/main" val="10006"/>
                  </a:ext>
                </a:extLst>
              </a:tr>
            </a:tbl>
          </a:graphicData>
        </a:graphic>
      </p:graphicFrame>
      <p:sp>
        <p:nvSpPr>
          <p:cNvPr id="1240" name="Google Shape;1240;p171"/>
          <p:cNvSpPr txBox="1"/>
          <p:nvPr/>
        </p:nvSpPr>
        <p:spPr>
          <a:xfrm>
            <a:off x="1531285" y="359086"/>
            <a:ext cx="631003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ESPECIFICACIONES DE LOS COMPUTADORES DEL GRUPO</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72"/>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INVENTARIO DE SOFTWARE</a:t>
            </a:r>
            <a:endParaRPr sz="2000" b="1" i="0" u="none" strike="noStrike" cap="none">
              <a:solidFill>
                <a:schemeClr val="lt1"/>
              </a:solidFill>
              <a:latin typeface="Calibri"/>
              <a:ea typeface="Calibri"/>
              <a:cs typeface="Calibri"/>
              <a:sym typeface="Calibri"/>
            </a:endParaRPr>
          </a:p>
        </p:txBody>
      </p:sp>
      <p:graphicFrame>
        <p:nvGraphicFramePr>
          <p:cNvPr id="1247" name="Google Shape;1247;p172"/>
          <p:cNvGraphicFramePr/>
          <p:nvPr>
            <p:extLst>
              <p:ext uri="{D42A27DB-BD31-4B8C-83A1-F6EECF244321}">
                <p14:modId xmlns:p14="http://schemas.microsoft.com/office/powerpoint/2010/main" val="9017392"/>
              </p:ext>
            </p:extLst>
          </p:nvPr>
        </p:nvGraphicFramePr>
        <p:xfrm>
          <a:off x="179859" y="1018572"/>
          <a:ext cx="8755796" cy="4041362"/>
        </p:xfrm>
        <a:graphic>
          <a:graphicData uri="http://schemas.openxmlformats.org/drawingml/2006/table">
            <a:tbl>
              <a:tblPr bandRow="1">
                <a:noFill/>
                <a:tableStyleId>{0ECCCBB4-690C-46F1-88A7-7CAA76FF916C}</a:tableStyleId>
              </a:tblPr>
              <a:tblGrid>
                <a:gridCol w="1353683">
                  <a:extLst>
                    <a:ext uri="{9D8B030D-6E8A-4147-A177-3AD203B41FA5}">
                      <a16:colId xmlns:a16="http://schemas.microsoft.com/office/drawing/2014/main" val="20000"/>
                    </a:ext>
                  </a:extLst>
                </a:gridCol>
                <a:gridCol w="3515409">
                  <a:extLst>
                    <a:ext uri="{9D8B030D-6E8A-4147-A177-3AD203B41FA5}">
                      <a16:colId xmlns:a16="http://schemas.microsoft.com/office/drawing/2014/main" val="20001"/>
                    </a:ext>
                  </a:extLst>
                </a:gridCol>
                <a:gridCol w="3886704">
                  <a:extLst>
                    <a:ext uri="{9D8B030D-6E8A-4147-A177-3AD203B41FA5}">
                      <a16:colId xmlns:a16="http://schemas.microsoft.com/office/drawing/2014/main" val="20002"/>
                    </a:ext>
                  </a:extLst>
                </a:gridCol>
              </a:tblGrid>
              <a:tr h="112744">
                <a:tc>
                  <a:txBody>
                    <a:bodyPr/>
                    <a:lstStyle/>
                    <a:p>
                      <a:pPr marL="0" marR="0" lvl="0" indent="0" algn="ctr" rtl="0">
                        <a:lnSpc>
                          <a:spcPct val="107000"/>
                        </a:lnSpc>
                        <a:spcBef>
                          <a:spcPts val="0"/>
                        </a:spcBef>
                        <a:spcAft>
                          <a:spcPts val="0"/>
                        </a:spcAft>
                        <a:buNone/>
                      </a:pPr>
                      <a:r>
                        <a:rPr lang="es-CO" sz="700" b="1" u="none" strike="noStrike" cap="none"/>
                        <a:t>SOFTWARE</a:t>
                      </a:r>
                      <a:endParaRPr sz="700" b="1" u="none" strike="noStrike" cap="none">
                        <a:latin typeface="Arial"/>
                        <a:ea typeface="Arial"/>
                        <a:cs typeface="Arial"/>
                        <a:sym typeface="Arial"/>
                      </a:endParaRPr>
                    </a:p>
                  </a:txBody>
                  <a:tcPr marL="17800" marR="17800" marT="0" marB="0" anchor="ctr"/>
                </a:tc>
                <a:tc>
                  <a:txBody>
                    <a:bodyPr/>
                    <a:lstStyle/>
                    <a:p>
                      <a:pPr marL="0" marR="0" lvl="0" indent="203834" algn="ctr" rtl="0">
                        <a:lnSpc>
                          <a:spcPct val="107000"/>
                        </a:lnSpc>
                        <a:spcBef>
                          <a:spcPts val="0"/>
                        </a:spcBef>
                        <a:spcAft>
                          <a:spcPts val="0"/>
                        </a:spcAft>
                        <a:buNone/>
                      </a:pPr>
                      <a:r>
                        <a:rPr lang="es-CO" sz="700" b="1" u="none" strike="noStrike" cap="none"/>
                        <a:t>FUNCIÓN PRINCIPAL</a:t>
                      </a:r>
                      <a:endParaRPr sz="700" b="1" u="none" strike="noStrike" cap="none">
                        <a:latin typeface="Arial"/>
                        <a:ea typeface="Arial"/>
                        <a:cs typeface="Arial"/>
                        <a:sym typeface="Arial"/>
                      </a:endParaRPr>
                    </a:p>
                  </a:txBody>
                  <a:tcPr marL="17800" marR="17800" marT="0" marB="0" anchor="ctr"/>
                </a:tc>
                <a:tc>
                  <a:txBody>
                    <a:bodyPr/>
                    <a:lstStyle/>
                    <a:p>
                      <a:pPr marL="45085" marR="0" lvl="0" indent="203835" algn="ctr" rtl="0">
                        <a:lnSpc>
                          <a:spcPct val="107000"/>
                        </a:lnSpc>
                        <a:spcBef>
                          <a:spcPts val="0"/>
                        </a:spcBef>
                        <a:spcAft>
                          <a:spcPts val="0"/>
                        </a:spcAft>
                        <a:buNone/>
                      </a:pPr>
                      <a:r>
                        <a:rPr lang="es-CO" sz="700" b="1" u="none" strike="noStrike" cap="none"/>
                        <a:t>PARA QUÉ SE USÓ</a:t>
                      </a:r>
                      <a:endParaRPr sz="700" b="1"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0"/>
                  </a:ext>
                </a:extLst>
              </a:tr>
              <a:tr h="155363">
                <a:tc>
                  <a:txBody>
                    <a:bodyPr/>
                    <a:lstStyle/>
                    <a:p>
                      <a:pPr marL="0" marR="0" lvl="0" indent="0" algn="ctr" rtl="0">
                        <a:lnSpc>
                          <a:spcPct val="107000"/>
                        </a:lnSpc>
                        <a:spcBef>
                          <a:spcPts val="0"/>
                        </a:spcBef>
                        <a:spcAft>
                          <a:spcPts val="0"/>
                        </a:spcAft>
                        <a:buNone/>
                      </a:pPr>
                      <a:r>
                        <a:rPr lang="es-CO" sz="700" u="none" strike="noStrike" cap="none"/>
                        <a:t>Microsoft Windows 10, 11</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Operativo</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Administrar y organizar los programas y archivos trabajados y poder acceder a ellos.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1"/>
                  </a:ext>
                </a:extLst>
              </a:tr>
              <a:tr h="215633">
                <a:tc>
                  <a:txBody>
                    <a:bodyPr/>
                    <a:lstStyle/>
                    <a:p>
                      <a:pPr marL="0" marR="0" lvl="0" indent="0" algn="ctr" rtl="0">
                        <a:lnSpc>
                          <a:spcPct val="107000"/>
                        </a:lnSpc>
                        <a:spcBef>
                          <a:spcPts val="0"/>
                        </a:spcBef>
                        <a:spcAft>
                          <a:spcPts val="0"/>
                        </a:spcAft>
                        <a:buNone/>
                      </a:pPr>
                      <a:r>
                        <a:rPr lang="es-CO" sz="700" u="none" strike="noStrike" cap="none"/>
                        <a:t>Google Meet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Realizar llamadas y videoconferencias desde casi cualquier dispositivo con acceso a internet.</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reuniones entre los integrantes del grupo, con el fin de llevar control sobre       el trabajo realizado y las tareas pendientes.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2"/>
                  </a:ext>
                </a:extLst>
              </a:tr>
              <a:tr h="215633">
                <a:tc>
                  <a:txBody>
                    <a:bodyPr/>
                    <a:lstStyle/>
                    <a:p>
                      <a:pPr marL="0" marR="0" lvl="0" indent="0" algn="ctr" rtl="0">
                        <a:lnSpc>
                          <a:spcPct val="107000"/>
                        </a:lnSpc>
                        <a:spcBef>
                          <a:spcPts val="0"/>
                        </a:spcBef>
                        <a:spcAft>
                          <a:spcPts val="0"/>
                        </a:spcAft>
                        <a:buNone/>
                      </a:pPr>
                      <a:r>
                        <a:rPr lang="es-CO" sz="700" u="none" strike="noStrike" cap="none"/>
                        <a:t>Whatsapp</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Aplicación de mensajería instantánea.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un chat con todos los integrantes del grupo y poder comunicarnos entre todos.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3"/>
                  </a:ext>
                </a:extLst>
              </a:tr>
              <a:tr h="215633">
                <a:tc>
                  <a:txBody>
                    <a:bodyPr/>
                    <a:lstStyle/>
                    <a:p>
                      <a:pPr marL="0" marR="0" lvl="0" indent="0" algn="ctr" rtl="0">
                        <a:lnSpc>
                          <a:spcPct val="107000"/>
                        </a:lnSpc>
                        <a:spcBef>
                          <a:spcPts val="0"/>
                        </a:spcBef>
                        <a:spcAft>
                          <a:spcPts val="0"/>
                        </a:spcAft>
                        <a:buNone/>
                      </a:pPr>
                      <a:r>
                        <a:rPr lang="es-CO" sz="700" u="none" strike="noStrike" cap="none"/>
                        <a:t>Google Forms</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Crear de manera rápida y sencilla formularios permitiendo ver los resultados de manera gráfica.</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la encuesta en el proceso de Levantamiento de Información.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4"/>
                  </a:ext>
                </a:extLst>
              </a:tr>
              <a:tr h="135768">
                <a:tc>
                  <a:txBody>
                    <a:bodyPr/>
                    <a:lstStyle/>
                    <a:p>
                      <a:pPr marL="0" marR="0" lvl="0" indent="0" algn="ctr" rtl="0">
                        <a:lnSpc>
                          <a:spcPct val="107000"/>
                        </a:lnSpc>
                        <a:spcBef>
                          <a:spcPts val="0"/>
                        </a:spcBef>
                        <a:spcAft>
                          <a:spcPts val="0"/>
                        </a:spcAft>
                        <a:buNone/>
                      </a:pPr>
                      <a:r>
                        <a:rPr lang="es-CO" sz="700" u="none" strike="noStrike" cap="none"/>
                        <a:t>Lucid Chart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online que se utiliza para realizar procesos, diagramas y sistemas.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el diseño y construcción de los diagramas UML de Casos de Uso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5"/>
                  </a:ext>
                </a:extLst>
              </a:tr>
              <a:tr h="134054">
                <a:tc>
                  <a:txBody>
                    <a:bodyPr/>
                    <a:lstStyle/>
                    <a:p>
                      <a:pPr marL="0" marR="0" lvl="0" indent="0" algn="ctr" rtl="0">
                        <a:lnSpc>
                          <a:spcPct val="107000"/>
                        </a:lnSpc>
                        <a:spcBef>
                          <a:spcPts val="0"/>
                        </a:spcBef>
                        <a:spcAft>
                          <a:spcPts val="0"/>
                        </a:spcAft>
                        <a:buNone/>
                      </a:pPr>
                      <a:r>
                        <a:rPr lang="es-CO" sz="700" u="none" strike="noStrike" cap="none"/>
                        <a:t>Visual Paradigm</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para la creación y modelado de varios tipos de diagramas UML.</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diseñar y construir los diagramas BPMN.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6"/>
                  </a:ext>
                </a:extLst>
              </a:tr>
              <a:tr h="215633">
                <a:tc>
                  <a:txBody>
                    <a:bodyPr/>
                    <a:lstStyle/>
                    <a:p>
                      <a:pPr marL="0" marR="0" lvl="0" indent="0" algn="ctr" rtl="0">
                        <a:lnSpc>
                          <a:spcPct val="107000"/>
                        </a:lnSpc>
                        <a:spcBef>
                          <a:spcPts val="0"/>
                        </a:spcBef>
                        <a:spcAft>
                          <a:spcPts val="0"/>
                        </a:spcAft>
                        <a:buNone/>
                      </a:pPr>
                      <a:r>
                        <a:rPr lang="es-CO" sz="700" u="none" strike="noStrike" cap="none"/>
                        <a:t>Google Drive</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Almacenamiento de copia de seguridad en la nube, en donde se pueden guardar y editar los archivos.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Almacenar todos los archivos pertinentes al proyecto de tal manera que no se pierdan.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7"/>
                  </a:ext>
                </a:extLst>
              </a:tr>
              <a:tr h="112744">
                <a:tc>
                  <a:txBody>
                    <a:bodyPr/>
                    <a:lstStyle/>
                    <a:p>
                      <a:pPr marL="0" marR="0" lvl="0" indent="0" algn="ctr" rtl="0">
                        <a:lnSpc>
                          <a:spcPct val="107000"/>
                        </a:lnSpc>
                        <a:spcBef>
                          <a:spcPts val="0"/>
                        </a:spcBef>
                        <a:spcAft>
                          <a:spcPts val="0"/>
                        </a:spcAft>
                        <a:buNone/>
                      </a:pPr>
                      <a:r>
                        <a:rPr lang="es-CO" sz="700" u="none" strike="noStrike" cap="none"/>
                        <a:t>Correo Electrónico</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Método alternativo de mensajería, que permite adjuntar archivos o enlaces.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enviar y recibir notificaciones respecto al grupo o sus integrantes.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8"/>
                  </a:ext>
                </a:extLst>
              </a:tr>
              <a:tr h="112744">
                <a:tc>
                  <a:txBody>
                    <a:bodyPr/>
                    <a:lstStyle/>
                    <a:p>
                      <a:pPr marL="0" marR="0" lvl="0" indent="0" algn="ctr" rtl="0">
                        <a:lnSpc>
                          <a:spcPct val="107000"/>
                        </a:lnSpc>
                        <a:spcBef>
                          <a:spcPts val="0"/>
                        </a:spcBef>
                        <a:spcAft>
                          <a:spcPts val="0"/>
                        </a:spcAft>
                        <a:buNone/>
                      </a:pPr>
                      <a:r>
                        <a:rPr lang="es-CO" sz="700" u="none" strike="noStrike" cap="none"/>
                        <a:t>Microsoft Word</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Procesador y Editor de documentos de texto (DOC y DOCX)</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el trabajo escrito del proyecto y archivos complementarios del mismo.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09"/>
                  </a:ext>
                </a:extLst>
              </a:tr>
              <a:tr h="112744">
                <a:tc>
                  <a:txBody>
                    <a:bodyPr/>
                    <a:lstStyle/>
                    <a:p>
                      <a:pPr marL="0" marR="0" lvl="0" indent="0" algn="ctr" rtl="0">
                        <a:lnSpc>
                          <a:spcPct val="107000"/>
                        </a:lnSpc>
                        <a:spcBef>
                          <a:spcPts val="0"/>
                        </a:spcBef>
                        <a:spcAft>
                          <a:spcPts val="0"/>
                        </a:spcAft>
                        <a:buNone/>
                      </a:pPr>
                      <a:r>
                        <a:rPr lang="es-CO" sz="700" u="none" strike="noStrike" cap="none"/>
                        <a:t>Microsoft Power Point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Diseño de presentaciones de diapositivas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realizar el material de apoyo de la exposición.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0"/>
                  </a:ext>
                </a:extLst>
              </a:tr>
              <a:tr h="112744">
                <a:tc>
                  <a:txBody>
                    <a:bodyPr/>
                    <a:lstStyle/>
                    <a:p>
                      <a:pPr marL="0" marR="0" lvl="0" indent="0" algn="ctr" rtl="0">
                        <a:lnSpc>
                          <a:spcPct val="107000"/>
                        </a:lnSpc>
                        <a:spcBef>
                          <a:spcPts val="0"/>
                        </a:spcBef>
                        <a:spcAft>
                          <a:spcPts val="0"/>
                        </a:spcAft>
                        <a:buNone/>
                      </a:pPr>
                      <a:r>
                        <a:rPr lang="es-CO" sz="700" u="none" strike="noStrike" cap="none"/>
                        <a:t>Git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de control de versiones.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organizar y gestionar cambios en el repositorio del proyecto.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1"/>
                  </a:ext>
                </a:extLst>
              </a:tr>
              <a:tr h="234281">
                <a:tc>
                  <a:txBody>
                    <a:bodyPr/>
                    <a:lstStyle/>
                    <a:p>
                      <a:pPr marL="0" marR="0" lvl="0" indent="0" algn="ctr" rtl="0">
                        <a:lnSpc>
                          <a:spcPct val="107000"/>
                        </a:lnSpc>
                        <a:spcBef>
                          <a:spcPts val="0"/>
                        </a:spcBef>
                        <a:spcAft>
                          <a:spcPts val="0"/>
                        </a:spcAft>
                        <a:buNone/>
                      </a:pPr>
                      <a:r>
                        <a:rPr lang="es-CO" sz="700" u="none" strike="noStrike" cap="none"/>
                        <a:t>GitHub</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de la nube de almacenamiento de proyectos, usando el control de versiones de Git</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Almacenar y tener control del código fuente y demás archivos del proyecto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2"/>
                  </a:ext>
                </a:extLst>
              </a:tr>
              <a:tr h="234281">
                <a:tc>
                  <a:txBody>
                    <a:bodyPr/>
                    <a:lstStyle/>
                    <a:p>
                      <a:pPr marL="0" marR="0" lvl="0" indent="0" algn="ctr" rtl="0">
                        <a:lnSpc>
                          <a:spcPct val="107000"/>
                        </a:lnSpc>
                        <a:spcBef>
                          <a:spcPts val="0"/>
                        </a:spcBef>
                        <a:spcAft>
                          <a:spcPts val="0"/>
                        </a:spcAft>
                        <a:buNone/>
                      </a:pPr>
                      <a:r>
                        <a:rPr lang="es-CO" sz="700" u="none" strike="noStrike" cap="none"/>
                        <a:t>Microsoft Excel</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para edición y creación de hojas de cálculo y tablas.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Product Backlog del proyecto, gráficos de la encuesta y otros cuadros con información adicional.</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3"/>
                  </a:ext>
                </a:extLst>
              </a:tr>
              <a:tr h="112744">
                <a:tc>
                  <a:txBody>
                    <a:bodyPr/>
                    <a:lstStyle/>
                    <a:p>
                      <a:pPr marL="0" marR="0" lvl="0" indent="0" algn="ctr" rtl="0">
                        <a:lnSpc>
                          <a:spcPct val="107000"/>
                        </a:lnSpc>
                        <a:spcBef>
                          <a:spcPts val="0"/>
                        </a:spcBef>
                        <a:spcAft>
                          <a:spcPts val="0"/>
                        </a:spcAft>
                        <a:buNone/>
                      </a:pPr>
                      <a:r>
                        <a:rPr lang="es-CO" sz="700" u="none" strike="noStrike" cap="none"/>
                        <a:t>Google Jamboard</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Aplicativo web en el que se crean tableros interactivos </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listar pendientes, lluvias de ideas, compartir opiniones que se maneja por notas </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4"/>
                  </a:ext>
                </a:extLst>
              </a:tr>
              <a:tr h="112744">
                <a:tc>
                  <a:txBody>
                    <a:bodyPr/>
                    <a:lstStyle/>
                    <a:p>
                      <a:pPr marL="0" marR="0" lvl="0" indent="0" algn="ctr" rtl="0">
                        <a:lnSpc>
                          <a:spcPct val="107000"/>
                        </a:lnSpc>
                        <a:spcBef>
                          <a:spcPts val="0"/>
                        </a:spcBef>
                        <a:spcAft>
                          <a:spcPts val="0"/>
                        </a:spcAft>
                        <a:buNone/>
                      </a:pPr>
                      <a:r>
                        <a:rPr lang="es-CO" sz="700" u="none" strike="noStrike" cap="none"/>
                        <a:t>MySQL Workbench</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Sistema Gestor de Bases de Datos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y generalizar los Modelos Entidad Relación y el Diccionario de Datos</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5"/>
                  </a:ext>
                </a:extLst>
              </a:tr>
              <a:tr h="112744">
                <a:tc>
                  <a:txBody>
                    <a:bodyPr/>
                    <a:lstStyle/>
                    <a:p>
                      <a:pPr marL="0" marR="0" lvl="0" indent="0" algn="ctr" rtl="0">
                        <a:lnSpc>
                          <a:spcPct val="107000"/>
                        </a:lnSpc>
                        <a:spcBef>
                          <a:spcPts val="0"/>
                        </a:spcBef>
                        <a:spcAft>
                          <a:spcPts val="0"/>
                        </a:spcAft>
                        <a:buNone/>
                      </a:pPr>
                      <a:r>
                        <a:rPr lang="es-CO" sz="700" u="none" strike="noStrike" cap="none"/>
                        <a:t>Microsoft Project</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de gestión de proyectos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construir el diagrama de Gantt y los Informes en base al mismo.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6"/>
                  </a:ext>
                </a:extLst>
              </a:tr>
              <a:tr h="112744">
                <a:tc>
                  <a:txBody>
                    <a:bodyPr/>
                    <a:lstStyle/>
                    <a:p>
                      <a:pPr marL="0" marR="0" lvl="0" indent="0" algn="ctr" rtl="0">
                        <a:lnSpc>
                          <a:spcPct val="107000"/>
                        </a:lnSpc>
                        <a:spcBef>
                          <a:spcPts val="0"/>
                        </a:spcBef>
                        <a:spcAft>
                          <a:spcPts val="0"/>
                        </a:spcAft>
                        <a:buNone/>
                      </a:pPr>
                      <a:r>
                        <a:rPr lang="es-CO" sz="700" u="none" strike="noStrike" cap="none"/>
                        <a:t>Balsamiq Wireframes</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Programa para la creación y edición de Mockups y Wireframes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diseñar los wireframes del proyecto.</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7"/>
                  </a:ext>
                </a:extLst>
              </a:tr>
              <a:tr h="112744">
                <a:tc>
                  <a:txBody>
                    <a:bodyPr/>
                    <a:lstStyle/>
                    <a:p>
                      <a:pPr marL="0" marR="0" lvl="0" indent="0" algn="ctr" rtl="0">
                        <a:lnSpc>
                          <a:spcPct val="107000"/>
                        </a:lnSpc>
                        <a:spcBef>
                          <a:spcPts val="0"/>
                        </a:spcBef>
                        <a:spcAft>
                          <a:spcPts val="0"/>
                        </a:spcAft>
                        <a:buNone/>
                      </a:pPr>
                      <a:r>
                        <a:rPr lang="es-CO" sz="700" u="none" strike="noStrike" cap="none"/>
                        <a:t>Drawio</a:t>
                      </a:r>
                      <a:endParaRPr sz="700" u="none" strike="noStrike" cap="none">
                        <a:latin typeface="Arial"/>
                        <a:ea typeface="Arial"/>
                        <a:cs typeface="Arial"/>
                        <a:sym typeface="Arial"/>
                      </a:endParaRPr>
                    </a:p>
                  </a:txBody>
                  <a:tcPr marL="17800" marR="17800" marT="0" marB="0" anchor="ctr"/>
                </a:tc>
                <a:tc>
                  <a:txBody>
                    <a:bodyPr/>
                    <a:lstStyle/>
                    <a:p>
                      <a:pPr marL="0" marR="0" lvl="0" indent="203200" algn="ctr" rtl="0">
                        <a:lnSpc>
                          <a:spcPct val="107000"/>
                        </a:lnSpc>
                        <a:spcBef>
                          <a:spcPts val="0"/>
                        </a:spcBef>
                        <a:spcAft>
                          <a:spcPts val="0"/>
                        </a:spcAft>
                        <a:buNone/>
                      </a:pPr>
                      <a:r>
                        <a:rPr lang="es-CO" sz="700" u="none" strike="noStrike" cap="none"/>
                        <a:t>Plataforma para crear distintos tipos de diagramas</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crear los diagramas de distribución.</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8"/>
                  </a:ext>
                </a:extLst>
              </a:tr>
              <a:tr h="112744">
                <a:tc>
                  <a:txBody>
                    <a:bodyPr/>
                    <a:lstStyle/>
                    <a:p>
                      <a:pPr marL="0" marR="0" lvl="0" indent="0" algn="ctr" rtl="0">
                        <a:lnSpc>
                          <a:spcPct val="107000"/>
                        </a:lnSpc>
                        <a:spcBef>
                          <a:spcPts val="0"/>
                        </a:spcBef>
                        <a:spcAft>
                          <a:spcPts val="0"/>
                        </a:spcAft>
                        <a:buNone/>
                      </a:pPr>
                      <a:r>
                        <a:rPr lang="es-CO" sz="700" u="none" strike="noStrike" cap="none"/>
                        <a:t>Flash Player</a:t>
                      </a:r>
                      <a:endParaRPr sz="700" u="none" strike="noStrike" cap="none">
                        <a:latin typeface="Arial"/>
                        <a:ea typeface="Arial"/>
                        <a:cs typeface="Arial"/>
                        <a:sym typeface="Arial"/>
                      </a:endParaRPr>
                    </a:p>
                  </a:txBody>
                  <a:tcPr marL="17800" marR="17800" marT="0" marB="0" anchor="ctr"/>
                </a:tc>
                <a:tc>
                  <a:txBody>
                    <a:bodyPr/>
                    <a:lstStyle/>
                    <a:p>
                      <a:pPr marL="0" marR="0" lvl="0" indent="0" algn="ctr" rtl="0">
                        <a:lnSpc>
                          <a:spcPct val="107000"/>
                        </a:lnSpc>
                        <a:spcBef>
                          <a:spcPts val="0"/>
                        </a:spcBef>
                        <a:spcAft>
                          <a:spcPts val="0"/>
                        </a:spcAft>
                        <a:buNone/>
                      </a:pPr>
                      <a:r>
                        <a:rPr lang="es-CO" sz="700" u="none" strike="noStrike" cap="none"/>
                        <a:t>Reproductor de Archivos Flash</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a:t>Para visualizar los Objetos de Aprendizaje</a:t>
                      </a:r>
                      <a:endParaRPr sz="700" u="none" strike="noStrike" cap="none">
                        <a:latin typeface="Arial"/>
                        <a:ea typeface="Arial"/>
                        <a:cs typeface="Arial"/>
                        <a:sym typeface="Arial"/>
                      </a:endParaRPr>
                    </a:p>
                  </a:txBody>
                  <a:tcPr marL="17800" marR="17800" marT="0" marB="0" anchor="ctr"/>
                </a:tc>
                <a:extLst>
                  <a:ext uri="{0D108BD9-81ED-4DB2-BD59-A6C34878D82A}">
                    <a16:rowId xmlns:a16="http://schemas.microsoft.com/office/drawing/2014/main" val="10019"/>
                  </a:ext>
                </a:extLst>
              </a:tr>
              <a:tr h="1031525">
                <a:tc>
                  <a:txBody>
                    <a:bodyPr/>
                    <a:lstStyle/>
                    <a:p>
                      <a:pPr marL="0" marR="0" lvl="0" indent="0" algn="ctr" rtl="0">
                        <a:lnSpc>
                          <a:spcPct val="107000"/>
                        </a:lnSpc>
                        <a:spcBef>
                          <a:spcPts val="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Xampp versión 8.1.6</a:t>
                      </a:r>
                      <a:endParaRPr/>
                    </a:p>
                    <a:p>
                      <a:pPr marL="0" marR="0" lvl="0" indent="0" algn="ctr" rtl="0">
                        <a:lnSpc>
                          <a:spcPct val="107000"/>
                        </a:lnSpc>
                        <a:spcBef>
                          <a:spcPts val="800"/>
                        </a:spcBef>
                        <a:spcAft>
                          <a:spcPts val="0"/>
                        </a:spcAft>
                        <a:buNone/>
                      </a:pPr>
                      <a:r>
                        <a:rPr lang="es-CO" sz="700" u="none" strike="noStrike" cap="none"/>
                        <a:t> </a:t>
                      </a:r>
                      <a:endParaRPr/>
                    </a:p>
                    <a:p>
                      <a:pPr marL="0" marR="0" lvl="0" indent="0" algn="ctr" rtl="0">
                        <a:lnSpc>
                          <a:spcPct val="107000"/>
                        </a:lnSpc>
                        <a:spcBef>
                          <a:spcPts val="800"/>
                        </a:spcBef>
                        <a:spcAft>
                          <a:spcPts val="0"/>
                        </a:spcAft>
                        <a:buNone/>
                      </a:pPr>
                      <a:r>
                        <a:rPr lang="es-CO" sz="700" u="none" strike="noStrike" cap="none"/>
                        <a:t> </a:t>
                      </a:r>
                      <a:endParaRPr sz="700" u="none" strike="noStrike" cap="none">
                        <a:latin typeface="Arial"/>
                        <a:ea typeface="Arial"/>
                        <a:cs typeface="Arial"/>
                        <a:sym typeface="Arial"/>
                      </a:endParaRPr>
                    </a:p>
                  </a:txBody>
                  <a:tcPr marL="17800" marR="17800" marT="0" marB="0" anchor="ctr"/>
                </a:tc>
                <a:tc>
                  <a:txBody>
                    <a:bodyPr/>
                    <a:lstStyle/>
                    <a:p>
                      <a:pPr marL="0" marR="0" lvl="0" indent="0" algn="ctr" rtl="0">
                        <a:lnSpc>
                          <a:spcPct val="107000"/>
                        </a:lnSpc>
                        <a:spcBef>
                          <a:spcPts val="0"/>
                        </a:spcBef>
                        <a:spcAft>
                          <a:spcPts val="0"/>
                        </a:spcAft>
                        <a:buNone/>
                      </a:pPr>
                      <a:r>
                        <a:rPr lang="es-CO" sz="700" u="none" strike="noStrike" cap="none"/>
                        <a:t> Herramienta de desarrollo que contiene  lenguajes como Perl, PHP, así como de Bases de Datos (MySQL y MariaDB)</a:t>
                      </a:r>
                      <a:endParaRPr sz="700" u="none" strike="noStrike" cap="none">
                        <a:latin typeface="Arial"/>
                        <a:ea typeface="Arial"/>
                        <a:cs typeface="Arial"/>
                        <a:sym typeface="Arial"/>
                      </a:endParaRPr>
                    </a:p>
                  </a:txBody>
                  <a:tcPr marL="17800" marR="17800" marT="0" marB="0" anchor="ctr"/>
                </a:tc>
                <a:tc>
                  <a:txBody>
                    <a:bodyPr/>
                    <a:lstStyle/>
                    <a:p>
                      <a:pPr marL="45085" marR="0" lvl="0" indent="203199" algn="ctr" rtl="0">
                        <a:lnSpc>
                          <a:spcPct val="107000"/>
                        </a:lnSpc>
                        <a:spcBef>
                          <a:spcPts val="0"/>
                        </a:spcBef>
                        <a:spcAft>
                          <a:spcPts val="0"/>
                        </a:spcAft>
                        <a:buNone/>
                      </a:pPr>
                      <a:r>
                        <a:rPr lang="es-CO" sz="700" u="none" strike="noStrike" cap="none" dirty="0"/>
                        <a:t>Para gestionar la Base de Datos MySQL y realizar y probar los componentes y código PHP.</a:t>
                      </a:r>
                      <a:endParaRPr sz="700" u="none" strike="noStrike" cap="none" dirty="0">
                        <a:latin typeface="Arial"/>
                        <a:ea typeface="Arial"/>
                        <a:cs typeface="Arial"/>
                        <a:sym typeface="Arial"/>
                      </a:endParaRPr>
                    </a:p>
                  </a:txBody>
                  <a:tcPr marL="17800" marR="17800" marT="0" marB="0" anchor="ctr"/>
                </a:tc>
                <a:extLst>
                  <a:ext uri="{0D108BD9-81ED-4DB2-BD59-A6C34878D82A}">
                    <a16:rowId xmlns:a16="http://schemas.microsoft.com/office/drawing/2014/main" val="10020"/>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73"/>
          <p:cNvSpPr txBox="1"/>
          <p:nvPr/>
        </p:nvSpPr>
        <p:spPr>
          <a:xfrm>
            <a:off x="1796142" y="1971606"/>
            <a:ext cx="5551715"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600" b="1" i="0" u="none" strike="noStrike" cap="none" dirty="0">
                <a:solidFill>
                  <a:schemeClr val="lt1"/>
                </a:solidFill>
                <a:latin typeface="Calibri"/>
                <a:ea typeface="Calibri"/>
                <a:cs typeface="Calibri"/>
                <a:sym typeface="Calibri"/>
              </a:rPr>
              <a:t>SISTEMAS DE INTEGRACIÓN CONTINUA</a:t>
            </a:r>
            <a:endParaRPr sz="36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72" name="Google Shape;172;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73" name="Google Shape;173;p14"/>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74" name="Google Shape;174;p14"/>
          <p:cNvSpPr txBox="1"/>
          <p:nvPr/>
        </p:nvSpPr>
        <p:spPr>
          <a:xfrm>
            <a:off x="1600200" y="1013552"/>
            <a:ext cx="5943600"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Si su respuesta fue afirmativa, ¿Cuáles aplicaciones ha usado?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75" name="Google Shape;175;p14"/>
          <p:cNvGraphicFramePr/>
          <p:nvPr/>
        </p:nvGraphicFramePr>
        <p:xfrm>
          <a:off x="1198943" y="1600200"/>
          <a:ext cx="6746114" cy="35433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257" name="Google Shape;1257;p174"/>
          <p:cNvGrpSpPr/>
          <p:nvPr/>
        </p:nvGrpSpPr>
        <p:grpSpPr>
          <a:xfrm>
            <a:off x="626595" y="2052707"/>
            <a:ext cx="2649070" cy="1180764"/>
            <a:chOff x="626595" y="2052707"/>
            <a:chExt cx="2649070" cy="1180764"/>
          </a:xfrm>
        </p:grpSpPr>
        <p:sp>
          <p:nvSpPr>
            <p:cNvPr id="1258" name="Google Shape;1258;p174"/>
            <p:cNvSpPr txBox="1"/>
            <p:nvPr/>
          </p:nvSpPr>
          <p:spPr>
            <a:xfrm>
              <a:off x="626595" y="2217808"/>
              <a:ext cx="264907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SISTEMAS DE INTEGRACIÓN CONTINUA</a:t>
              </a:r>
              <a:endParaRPr sz="2000" b="1" i="0" u="none" strike="noStrike" cap="none">
                <a:solidFill>
                  <a:schemeClr val="lt1"/>
                </a:solidFill>
                <a:latin typeface="Calibri"/>
                <a:ea typeface="Calibri"/>
                <a:cs typeface="Calibri"/>
                <a:sym typeface="Calibri"/>
              </a:endParaRPr>
            </a:p>
          </p:txBody>
        </p:sp>
        <p:pic>
          <p:nvPicPr>
            <p:cNvPr id="1259" name="Google Shape;1259;p174"/>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260" name="Google Shape;1260;p174"/>
          <p:cNvSpPr txBox="1"/>
          <p:nvPr/>
        </p:nvSpPr>
        <p:spPr>
          <a:xfrm>
            <a:off x="4572000" y="1186755"/>
            <a:ext cx="308610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La integración continua es una practica de desarrollo de software mediante la cual los desarrolladores combinan los cambios en el código en un repositorio central deforma periódica</a:t>
            </a:r>
            <a:endParaRPr sz="1400" b="0" i="0" u="none" strike="noStrike" cap="none">
              <a:solidFill>
                <a:srgbClr val="000000"/>
              </a:solidFill>
              <a:latin typeface="Arial"/>
              <a:ea typeface="Arial"/>
              <a:cs typeface="Arial"/>
              <a:sym typeface="Arial"/>
            </a:endParaRPr>
          </a:p>
        </p:txBody>
      </p:sp>
      <p:pic>
        <p:nvPicPr>
          <p:cNvPr id="1261" name="Google Shape;1261;p174"/>
          <p:cNvPicPr preferRelativeResize="0"/>
          <p:nvPr/>
        </p:nvPicPr>
        <p:blipFill rotWithShape="1">
          <a:blip r:embed="rId4">
            <a:alphaModFix/>
          </a:blip>
          <a:srcRect/>
          <a:stretch/>
        </p:blipFill>
        <p:spPr>
          <a:xfrm flipH="1">
            <a:off x="4715811" y="2905125"/>
            <a:ext cx="1152526" cy="1152525"/>
          </a:xfrm>
          <a:prstGeom prst="rect">
            <a:avLst/>
          </a:prstGeom>
          <a:noFill/>
          <a:ln>
            <a:noFill/>
          </a:ln>
        </p:spPr>
      </p:pic>
      <p:pic>
        <p:nvPicPr>
          <p:cNvPr id="1262" name="Google Shape;1262;p174"/>
          <p:cNvPicPr preferRelativeResize="0"/>
          <p:nvPr/>
        </p:nvPicPr>
        <p:blipFill rotWithShape="1">
          <a:blip r:embed="rId5">
            <a:alphaModFix/>
          </a:blip>
          <a:srcRect/>
          <a:stretch/>
        </p:blipFill>
        <p:spPr>
          <a:xfrm>
            <a:off x="6267450" y="2905125"/>
            <a:ext cx="1152525" cy="11525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75"/>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4" name="Imagen 3">
            <a:extLst>
              <a:ext uri="{FF2B5EF4-FFF2-40B4-BE49-F238E27FC236}">
                <a16:creationId xmlns:a16="http://schemas.microsoft.com/office/drawing/2014/main" id="{C9AFF5C8-C34C-4EFB-A460-3ABFE8C2E825}"/>
              </a:ext>
            </a:extLst>
          </p:cNvPr>
          <p:cNvPicPr>
            <a:picLocks noChangeAspect="1"/>
          </p:cNvPicPr>
          <p:nvPr/>
        </p:nvPicPr>
        <p:blipFill>
          <a:blip r:embed="rId3"/>
          <a:stretch>
            <a:fillRect/>
          </a:stretch>
        </p:blipFill>
        <p:spPr>
          <a:xfrm>
            <a:off x="1200300" y="1022551"/>
            <a:ext cx="6743400" cy="3946683"/>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76"/>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4" name="Imagen 3">
            <a:extLst>
              <a:ext uri="{FF2B5EF4-FFF2-40B4-BE49-F238E27FC236}">
                <a16:creationId xmlns:a16="http://schemas.microsoft.com/office/drawing/2014/main" id="{C3B3F25F-C07E-41AB-9FDC-3EC31DE29D5D}"/>
              </a:ext>
            </a:extLst>
          </p:cNvPr>
          <p:cNvPicPr>
            <a:picLocks noChangeAspect="1"/>
          </p:cNvPicPr>
          <p:nvPr/>
        </p:nvPicPr>
        <p:blipFill>
          <a:blip r:embed="rId3"/>
          <a:stretch>
            <a:fillRect/>
          </a:stretch>
        </p:blipFill>
        <p:spPr>
          <a:xfrm>
            <a:off x="1146557" y="1031675"/>
            <a:ext cx="6850885" cy="394061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77"/>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4" name="Imagen 3">
            <a:extLst>
              <a:ext uri="{FF2B5EF4-FFF2-40B4-BE49-F238E27FC236}">
                <a16:creationId xmlns:a16="http://schemas.microsoft.com/office/drawing/2014/main" id="{3507364C-641B-4A53-9093-D2F0BB8709F0}"/>
              </a:ext>
            </a:extLst>
          </p:cNvPr>
          <p:cNvPicPr>
            <a:picLocks noChangeAspect="1"/>
          </p:cNvPicPr>
          <p:nvPr/>
        </p:nvPicPr>
        <p:blipFill>
          <a:blip r:embed="rId3"/>
          <a:stretch>
            <a:fillRect/>
          </a:stretch>
        </p:blipFill>
        <p:spPr>
          <a:xfrm>
            <a:off x="1496811" y="1050725"/>
            <a:ext cx="6150377" cy="3951407"/>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77"/>
          <p:cNvSpPr txBox="1"/>
          <p:nvPr/>
        </p:nvSpPr>
        <p:spPr>
          <a:xfrm>
            <a:off x="2937342" y="325468"/>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GitHub</a:t>
            </a:r>
            <a:endParaRPr/>
          </a:p>
        </p:txBody>
      </p:sp>
      <p:pic>
        <p:nvPicPr>
          <p:cNvPr id="3" name="Imagen 2">
            <a:extLst>
              <a:ext uri="{FF2B5EF4-FFF2-40B4-BE49-F238E27FC236}">
                <a16:creationId xmlns:a16="http://schemas.microsoft.com/office/drawing/2014/main" id="{CCCCFA50-6208-40D9-98F2-20514DA09BCB}"/>
              </a:ext>
            </a:extLst>
          </p:cNvPr>
          <p:cNvPicPr>
            <a:picLocks noChangeAspect="1"/>
          </p:cNvPicPr>
          <p:nvPr/>
        </p:nvPicPr>
        <p:blipFill>
          <a:blip r:embed="rId3"/>
          <a:stretch>
            <a:fillRect/>
          </a:stretch>
        </p:blipFill>
        <p:spPr>
          <a:xfrm>
            <a:off x="1854553" y="1211122"/>
            <a:ext cx="5434893" cy="3502738"/>
          </a:xfrm>
          <a:prstGeom prst="rect">
            <a:avLst/>
          </a:prstGeom>
        </p:spPr>
      </p:pic>
    </p:spTree>
    <p:extLst>
      <p:ext uri="{BB962C8B-B14F-4D97-AF65-F5344CB8AC3E}">
        <p14:creationId xmlns:p14="http://schemas.microsoft.com/office/powerpoint/2010/main" val="27753713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78"/>
          <p:cNvSpPr txBox="1"/>
          <p:nvPr/>
        </p:nvSpPr>
        <p:spPr>
          <a:xfrm>
            <a:off x="1718702" y="1956217"/>
            <a:ext cx="5706596"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700" b="1" i="0" u="none" strike="noStrike" cap="none">
                <a:solidFill>
                  <a:schemeClr val="lt1"/>
                </a:solidFill>
                <a:latin typeface="Calibri"/>
                <a:ea typeface="Calibri"/>
                <a:cs typeface="Calibri"/>
                <a:sym typeface="Calibri"/>
              </a:rPr>
              <a:t>INFORME DE COSTOS - HARDWARE - SOFTWARE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grpSp>
        <p:nvGrpSpPr>
          <p:cNvPr id="1290" name="Google Shape;1290;p179"/>
          <p:cNvGrpSpPr/>
          <p:nvPr/>
        </p:nvGrpSpPr>
        <p:grpSpPr>
          <a:xfrm>
            <a:off x="525742" y="2073700"/>
            <a:ext cx="3131858" cy="872987"/>
            <a:chOff x="626595" y="2052707"/>
            <a:chExt cx="3131858" cy="872987"/>
          </a:xfrm>
        </p:grpSpPr>
        <p:sp>
          <p:nvSpPr>
            <p:cNvPr id="1291" name="Google Shape;1291;p179"/>
            <p:cNvSpPr txBox="1"/>
            <p:nvPr/>
          </p:nvSpPr>
          <p:spPr>
            <a:xfrm>
              <a:off x="626595" y="2217808"/>
              <a:ext cx="313185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INFORME DE COSTOS - HARDWARE - SOFTWARE</a:t>
              </a:r>
              <a:endParaRPr/>
            </a:p>
          </p:txBody>
        </p:sp>
        <p:pic>
          <p:nvPicPr>
            <p:cNvPr id="1292" name="Google Shape;1292;p179"/>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1293" name="Google Shape;1293;p179"/>
          <p:cNvSpPr txBox="1"/>
          <p:nvPr/>
        </p:nvSpPr>
        <p:spPr>
          <a:xfrm>
            <a:off x="4693920" y="1957168"/>
            <a:ext cx="307848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Informe de costos sobre el Hardware y Software del sistema de información BeginningRise realizado por medio de Microsoft Project con el formato de diagrama de Gantt.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graphicFrame>
        <p:nvGraphicFramePr>
          <p:cNvPr id="1298" name="Google Shape;1298;p180"/>
          <p:cNvGraphicFramePr/>
          <p:nvPr/>
        </p:nvGraphicFramePr>
        <p:xfrm>
          <a:off x="1600199" y="1155174"/>
          <a:ext cx="5943601" cy="3794962"/>
        </p:xfrm>
        <a:graphic>
          <a:graphicData uri="http://schemas.openxmlformats.org/drawingml/2006/chart">
            <c:chart xmlns:c="http://schemas.openxmlformats.org/drawingml/2006/chart" xmlns:r="http://schemas.openxmlformats.org/officeDocument/2006/relationships" r:id="rId3"/>
          </a:graphicData>
        </a:graphic>
      </p:graphicFrame>
      <p:sp>
        <p:nvSpPr>
          <p:cNvPr id="1299" name="Google Shape;1299;p180"/>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ESTADO DEL COSTO</a:t>
            </a:r>
            <a:endParaRPr sz="2000" b="1" i="0" u="none" strike="noStrike" cap="none">
              <a:solidFill>
                <a:schemeClr val="lt1"/>
              </a:solidFill>
              <a:latin typeface="Calibri"/>
              <a:ea typeface="Calibri"/>
              <a:cs typeface="Calibri"/>
              <a:sym typeface="Calibri"/>
            </a:endParaRPr>
          </a:p>
        </p:txBody>
      </p:sp>
      <p:sp>
        <p:nvSpPr>
          <p:cNvPr id="1300" name="Google Shape;1300;p180"/>
          <p:cNvSpPr/>
          <p:nvPr/>
        </p:nvSpPr>
        <p:spPr>
          <a:xfrm>
            <a:off x="3127924" y="657175"/>
            <a:ext cx="288814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Estado de costo de los recursos de trabajo.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aphicFrame>
        <p:nvGraphicFramePr>
          <p:cNvPr id="1305" name="Google Shape;1305;p181"/>
          <p:cNvGraphicFramePr/>
          <p:nvPr/>
        </p:nvGraphicFramePr>
        <p:xfrm>
          <a:off x="2295525" y="1476374"/>
          <a:ext cx="4552949" cy="2905125"/>
        </p:xfrm>
        <a:graphic>
          <a:graphicData uri="http://schemas.openxmlformats.org/drawingml/2006/chart">
            <c:chart xmlns:c="http://schemas.openxmlformats.org/drawingml/2006/chart" xmlns:r="http://schemas.openxmlformats.org/officeDocument/2006/relationships" r:id="rId3"/>
          </a:graphicData>
        </a:graphic>
      </p:graphicFrame>
      <p:sp>
        <p:nvSpPr>
          <p:cNvPr id="1306" name="Google Shape;1306;p181"/>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DISTRIBUCIÓN DE COSTOS</a:t>
            </a:r>
            <a:endParaRPr sz="2000" b="1" i="0" u="none" strike="noStrike" cap="none">
              <a:solidFill>
                <a:schemeClr val="lt1"/>
              </a:solidFill>
              <a:latin typeface="Calibri"/>
              <a:ea typeface="Calibri"/>
              <a:cs typeface="Calibri"/>
              <a:sym typeface="Calibri"/>
            </a:endParaRPr>
          </a:p>
        </p:txBody>
      </p:sp>
      <p:sp>
        <p:nvSpPr>
          <p:cNvPr id="1307" name="Google Shape;1307;p181"/>
          <p:cNvSpPr/>
          <p:nvPr/>
        </p:nvSpPr>
        <p:spPr>
          <a:xfrm>
            <a:off x="2295525" y="651619"/>
            <a:ext cx="4480714"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Cómo los costos están distribuidos entre tipos de recursos diferentes.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graphicFrame>
        <p:nvGraphicFramePr>
          <p:cNvPr id="1312" name="Google Shape;1312;p182"/>
          <p:cNvGraphicFramePr/>
          <p:nvPr/>
        </p:nvGraphicFramePr>
        <p:xfrm>
          <a:off x="0" y="1013460"/>
          <a:ext cx="9077325" cy="4130125"/>
        </p:xfrm>
        <a:graphic>
          <a:graphicData uri="http://schemas.openxmlformats.org/drawingml/2006/table">
            <a:tbl>
              <a:tblPr firstRow="1" bandRow="1">
                <a:noFill/>
                <a:tableStyleId>{603204EF-8C09-4E0F-B688-586175BA0EDF}</a:tableStyleId>
              </a:tblPr>
              <a:tblGrid>
                <a:gridCol w="2676650">
                  <a:extLst>
                    <a:ext uri="{9D8B030D-6E8A-4147-A177-3AD203B41FA5}">
                      <a16:colId xmlns:a16="http://schemas.microsoft.com/office/drawing/2014/main" val="20000"/>
                    </a:ext>
                  </a:extLst>
                </a:gridCol>
                <a:gridCol w="1862025">
                  <a:extLst>
                    <a:ext uri="{9D8B030D-6E8A-4147-A177-3AD203B41FA5}">
                      <a16:colId xmlns:a16="http://schemas.microsoft.com/office/drawing/2014/main" val="20001"/>
                    </a:ext>
                  </a:extLst>
                </a:gridCol>
                <a:gridCol w="2269325">
                  <a:extLst>
                    <a:ext uri="{9D8B030D-6E8A-4147-A177-3AD203B41FA5}">
                      <a16:colId xmlns:a16="http://schemas.microsoft.com/office/drawing/2014/main" val="20002"/>
                    </a:ext>
                  </a:extLst>
                </a:gridCol>
                <a:gridCol w="2269325">
                  <a:extLst>
                    <a:ext uri="{9D8B030D-6E8A-4147-A177-3AD203B41FA5}">
                      <a16:colId xmlns:a16="http://schemas.microsoft.com/office/drawing/2014/main" val="20003"/>
                    </a:ext>
                  </a:extLst>
                </a:gridCol>
              </a:tblGrid>
              <a:tr h="217375">
                <a:tc>
                  <a:txBody>
                    <a:bodyPr/>
                    <a:lstStyle/>
                    <a:p>
                      <a:pPr marL="0" marR="0" lvl="0" indent="0" algn="l" rtl="0">
                        <a:lnSpc>
                          <a:spcPct val="100000"/>
                        </a:lnSpc>
                        <a:spcBef>
                          <a:spcPts val="0"/>
                        </a:spcBef>
                        <a:spcAft>
                          <a:spcPts val="0"/>
                        </a:spcAft>
                        <a:buNone/>
                      </a:pPr>
                      <a:r>
                        <a:rPr lang="es-CO" sz="800" u="none" strike="noStrike" cap="none"/>
                        <a:t>Nombre</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Trabajo real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Costo real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Tasa estándar</a:t>
                      </a:r>
                      <a:endParaRPr/>
                    </a:p>
                  </a:txBody>
                  <a:tcPr marL="91450" marR="91450" marT="45725" marB="45725"/>
                </a:tc>
                <a:extLst>
                  <a:ext uri="{0D108BD9-81ED-4DB2-BD59-A6C34878D82A}">
                    <a16:rowId xmlns:a16="http://schemas.microsoft.com/office/drawing/2014/main" val="10000"/>
                  </a:ext>
                </a:extLst>
              </a:tr>
              <a:tr h="217375">
                <a:tc>
                  <a:txBody>
                    <a:bodyPr/>
                    <a:lstStyle/>
                    <a:p>
                      <a:pPr marL="0" marR="0" lvl="0" indent="0" algn="l" rtl="0">
                        <a:lnSpc>
                          <a:spcPct val="100000"/>
                        </a:lnSpc>
                        <a:spcBef>
                          <a:spcPts val="0"/>
                        </a:spcBef>
                        <a:spcAft>
                          <a:spcPts val="0"/>
                        </a:spcAft>
                        <a:buNone/>
                      </a:pPr>
                      <a:r>
                        <a:rPr lang="es-CO" sz="800" u="none" strike="noStrike" cap="none"/>
                        <a:t>Aprendiz William Castaño Meza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27,9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$ 211.370,40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1"/>
                  </a:ext>
                </a:extLst>
              </a:tr>
              <a:tr h="217375">
                <a:tc>
                  <a:txBody>
                    <a:bodyPr/>
                    <a:lstStyle/>
                    <a:p>
                      <a:pPr marL="0" marR="0" lvl="0" indent="0" algn="l" rtl="0">
                        <a:lnSpc>
                          <a:spcPct val="100000"/>
                        </a:lnSpc>
                        <a:spcBef>
                          <a:spcPts val="0"/>
                        </a:spcBef>
                        <a:spcAft>
                          <a:spcPts val="0"/>
                        </a:spcAft>
                        <a:buNone/>
                      </a:pPr>
                      <a:r>
                        <a:rPr lang="es-CO" sz="800" u="none" strike="noStrike" cap="none"/>
                        <a:t>Aprendiz Jhair Andrés Rios López</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311,56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$ 2.360.378,56</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2"/>
                  </a:ext>
                </a:extLst>
              </a:tr>
              <a:tr h="217375">
                <a:tc>
                  <a:txBody>
                    <a:bodyPr/>
                    <a:lstStyle/>
                    <a:p>
                      <a:pPr marL="0" marR="0" lvl="0" indent="0" algn="l" rtl="0">
                        <a:lnSpc>
                          <a:spcPct val="100000"/>
                        </a:lnSpc>
                        <a:spcBef>
                          <a:spcPts val="0"/>
                        </a:spcBef>
                        <a:spcAft>
                          <a:spcPts val="0"/>
                        </a:spcAft>
                        <a:buNone/>
                      </a:pPr>
                      <a:r>
                        <a:rPr lang="es-CO" sz="800" u="none" strike="noStrike" cap="none"/>
                        <a:t>Aprendiz Leidy Geraldine Moreno Junca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286,06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$ 2.167.190,56</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3"/>
                  </a:ext>
                </a:extLst>
              </a:tr>
              <a:tr h="217375">
                <a:tc>
                  <a:txBody>
                    <a:bodyPr/>
                    <a:lstStyle/>
                    <a:p>
                      <a:pPr marL="0" marR="0" lvl="0" indent="0" algn="l" rtl="0">
                        <a:lnSpc>
                          <a:spcPct val="100000"/>
                        </a:lnSpc>
                        <a:spcBef>
                          <a:spcPts val="0"/>
                        </a:spcBef>
                        <a:spcAft>
                          <a:spcPts val="0"/>
                        </a:spcAft>
                        <a:buNone/>
                      </a:pPr>
                      <a:r>
                        <a:rPr lang="es-CO" sz="800" u="none" strike="noStrike" cap="none"/>
                        <a:t>Aprendiz Dilan Snaider Zapata Buitrago</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182,28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$ 1.380.953,28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4"/>
                  </a:ext>
                </a:extLst>
              </a:tr>
              <a:tr h="217375">
                <a:tc>
                  <a:txBody>
                    <a:bodyPr/>
                    <a:lstStyle/>
                    <a:p>
                      <a:pPr marL="0" marR="0" lvl="0" indent="0" algn="l" rtl="0">
                        <a:lnSpc>
                          <a:spcPct val="100000"/>
                        </a:lnSpc>
                        <a:spcBef>
                          <a:spcPts val="0"/>
                        </a:spcBef>
                        <a:spcAft>
                          <a:spcPts val="0"/>
                        </a:spcAft>
                        <a:buNone/>
                      </a:pPr>
                      <a:r>
                        <a:rPr lang="es-CO" sz="800" u="none" strike="noStrike" cap="none"/>
                        <a:t>Aprendiz Brandon Samyr Delgado Robles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243,78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$ 1.846.877,28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5"/>
                  </a:ext>
                </a:extLst>
              </a:tr>
              <a:tr h="217375">
                <a:tc>
                  <a:txBody>
                    <a:bodyPr/>
                    <a:lstStyle/>
                    <a:p>
                      <a:pPr marL="0" marR="0" lvl="0" indent="0" algn="l" rtl="0">
                        <a:lnSpc>
                          <a:spcPct val="100000"/>
                        </a:lnSpc>
                        <a:spcBef>
                          <a:spcPts val="0"/>
                        </a:spcBef>
                        <a:spcAft>
                          <a:spcPts val="0"/>
                        </a:spcAft>
                        <a:buNone/>
                      </a:pPr>
                      <a:r>
                        <a:rPr lang="es-CO" sz="800" u="none" strike="noStrike" cap="none"/>
                        <a:t>Aprendiz Anderson Camilo Quiñones Izaquita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212,28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$ 1.608.233,28</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6"/>
                  </a:ext>
                </a:extLst>
              </a:tr>
              <a:tr h="217375">
                <a:tc>
                  <a:txBody>
                    <a:bodyPr/>
                    <a:lstStyle/>
                    <a:p>
                      <a:pPr marL="0" marR="0" lvl="0" indent="0" algn="l" rtl="0">
                        <a:lnSpc>
                          <a:spcPct val="100000"/>
                        </a:lnSpc>
                        <a:spcBef>
                          <a:spcPts val="0"/>
                        </a:spcBef>
                        <a:spcAft>
                          <a:spcPts val="0"/>
                        </a:spcAft>
                        <a:buNone/>
                      </a:pPr>
                      <a:r>
                        <a:rPr lang="es-CO" sz="800" u="none" strike="noStrike" cap="none"/>
                        <a:t>Aprendiz Brandon Michell Motta Vega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213,6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$ 1.618.233,60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$ 7.576,00/hora</a:t>
                      </a:r>
                      <a:endParaRPr/>
                    </a:p>
                  </a:txBody>
                  <a:tcPr marL="91450" marR="91450" marT="45725" marB="45725"/>
                </a:tc>
                <a:extLst>
                  <a:ext uri="{0D108BD9-81ED-4DB2-BD59-A6C34878D82A}">
                    <a16:rowId xmlns:a16="http://schemas.microsoft.com/office/drawing/2014/main" val="10007"/>
                  </a:ext>
                </a:extLst>
              </a:tr>
              <a:tr h="217375">
                <a:tc>
                  <a:txBody>
                    <a:bodyPr/>
                    <a:lstStyle/>
                    <a:p>
                      <a:pPr marL="0" marR="0" lvl="0" indent="0" algn="l" rtl="0">
                        <a:lnSpc>
                          <a:spcPct val="100000"/>
                        </a:lnSpc>
                        <a:spcBef>
                          <a:spcPts val="0"/>
                        </a:spcBef>
                        <a:spcAft>
                          <a:spcPts val="0"/>
                        </a:spcAft>
                        <a:buNone/>
                      </a:pPr>
                      <a:r>
                        <a:rPr lang="es-CO" sz="800" u="none" strike="noStrike" cap="none"/>
                        <a:t>Computador WCM</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$ 1.020,00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$ 85,00/hora</a:t>
                      </a:r>
                      <a:endParaRPr/>
                    </a:p>
                  </a:txBody>
                  <a:tcPr marL="91450" marR="91450" marT="45725" marB="45725"/>
                </a:tc>
                <a:extLst>
                  <a:ext uri="{0D108BD9-81ED-4DB2-BD59-A6C34878D82A}">
                    <a16:rowId xmlns:a16="http://schemas.microsoft.com/office/drawing/2014/main" val="10008"/>
                  </a:ext>
                </a:extLst>
              </a:tr>
              <a:tr h="217375">
                <a:tc>
                  <a:txBody>
                    <a:bodyPr/>
                    <a:lstStyle/>
                    <a:p>
                      <a:pPr marL="0" marR="0" lvl="0" indent="0" algn="l" rtl="0">
                        <a:lnSpc>
                          <a:spcPct val="100000"/>
                        </a:lnSpc>
                        <a:spcBef>
                          <a:spcPts val="0"/>
                        </a:spcBef>
                        <a:spcAft>
                          <a:spcPts val="0"/>
                        </a:spcAft>
                        <a:buNone/>
                      </a:pPr>
                      <a:r>
                        <a:rPr lang="es-CO" sz="800" u="none" strike="noStrike" cap="none"/>
                        <a:t>Computador JARL</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156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$ 14.508,00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$ 93,00/hora</a:t>
                      </a:r>
                      <a:endParaRPr/>
                    </a:p>
                  </a:txBody>
                  <a:tcPr marL="91450" marR="91450" marT="45725" marB="45725"/>
                </a:tc>
                <a:extLst>
                  <a:ext uri="{0D108BD9-81ED-4DB2-BD59-A6C34878D82A}">
                    <a16:rowId xmlns:a16="http://schemas.microsoft.com/office/drawing/2014/main" val="10009"/>
                  </a:ext>
                </a:extLst>
              </a:tr>
              <a:tr h="217375">
                <a:tc>
                  <a:txBody>
                    <a:bodyPr/>
                    <a:lstStyle/>
                    <a:p>
                      <a:pPr marL="0" marR="0" lvl="0" indent="0" algn="l" rtl="0">
                        <a:lnSpc>
                          <a:spcPct val="100000"/>
                        </a:lnSpc>
                        <a:spcBef>
                          <a:spcPts val="0"/>
                        </a:spcBef>
                        <a:spcAft>
                          <a:spcPts val="0"/>
                        </a:spcAft>
                        <a:buNone/>
                      </a:pPr>
                      <a:r>
                        <a:rPr lang="es-CO" sz="800" u="none" strike="noStrike" cap="none"/>
                        <a:t>Computador LGMJ</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252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$ 34.020,00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$ 135,00/hora</a:t>
                      </a:r>
                      <a:endParaRPr/>
                    </a:p>
                  </a:txBody>
                  <a:tcPr marL="91450" marR="91450" marT="45725" marB="45725"/>
                </a:tc>
                <a:extLst>
                  <a:ext uri="{0D108BD9-81ED-4DB2-BD59-A6C34878D82A}">
                    <a16:rowId xmlns:a16="http://schemas.microsoft.com/office/drawing/2014/main" val="10010"/>
                  </a:ext>
                </a:extLst>
              </a:tr>
              <a:tr h="217375">
                <a:tc>
                  <a:txBody>
                    <a:bodyPr/>
                    <a:lstStyle/>
                    <a:p>
                      <a:pPr marL="0" marR="0" lvl="0" indent="0" algn="l" rtl="0">
                        <a:lnSpc>
                          <a:spcPct val="100000"/>
                        </a:lnSpc>
                        <a:spcBef>
                          <a:spcPts val="0"/>
                        </a:spcBef>
                        <a:spcAft>
                          <a:spcPts val="0"/>
                        </a:spcAft>
                        <a:buNone/>
                      </a:pPr>
                      <a:r>
                        <a:rPr lang="es-CO" sz="800" u="none" strike="noStrike" cap="none"/>
                        <a:t>Computador DSZB</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126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$ 19.404,00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$ 154,00/hora</a:t>
                      </a:r>
                      <a:endParaRPr/>
                    </a:p>
                  </a:txBody>
                  <a:tcPr marL="91450" marR="91450" marT="45725" marB="45725"/>
                </a:tc>
                <a:extLst>
                  <a:ext uri="{0D108BD9-81ED-4DB2-BD59-A6C34878D82A}">
                    <a16:rowId xmlns:a16="http://schemas.microsoft.com/office/drawing/2014/main" val="10011"/>
                  </a:ext>
                </a:extLst>
              </a:tr>
              <a:tr h="217375">
                <a:tc>
                  <a:txBody>
                    <a:bodyPr/>
                    <a:lstStyle/>
                    <a:p>
                      <a:pPr marL="0" marR="0" lvl="0" indent="0" algn="l" rtl="0">
                        <a:lnSpc>
                          <a:spcPct val="100000"/>
                        </a:lnSpc>
                        <a:spcBef>
                          <a:spcPts val="0"/>
                        </a:spcBef>
                        <a:spcAft>
                          <a:spcPts val="0"/>
                        </a:spcAft>
                        <a:buNone/>
                      </a:pPr>
                      <a:r>
                        <a:rPr lang="es-CO" sz="800" u="none" strike="noStrike" cap="none"/>
                        <a:t>Computador BSDR</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108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$ 19.116,00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$ 177,00/hora</a:t>
                      </a:r>
                      <a:endParaRPr/>
                    </a:p>
                  </a:txBody>
                  <a:tcPr marL="91450" marR="91450" marT="45725" marB="45725"/>
                </a:tc>
                <a:extLst>
                  <a:ext uri="{0D108BD9-81ED-4DB2-BD59-A6C34878D82A}">
                    <a16:rowId xmlns:a16="http://schemas.microsoft.com/office/drawing/2014/main" val="10012"/>
                  </a:ext>
                </a:extLst>
              </a:tr>
              <a:tr h="217375">
                <a:tc>
                  <a:txBody>
                    <a:bodyPr/>
                    <a:lstStyle/>
                    <a:p>
                      <a:pPr marL="0" marR="0" lvl="0" indent="0" algn="l" rtl="0">
                        <a:lnSpc>
                          <a:spcPct val="100000"/>
                        </a:lnSpc>
                        <a:spcBef>
                          <a:spcPts val="0"/>
                        </a:spcBef>
                        <a:spcAft>
                          <a:spcPts val="0"/>
                        </a:spcAft>
                        <a:buNone/>
                      </a:pPr>
                      <a:r>
                        <a:rPr lang="es-CO" sz="800" u="none" strike="noStrike" cap="none"/>
                        <a:t>Computador ACQI</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132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$ 13.728,00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$ 104,00/hora</a:t>
                      </a:r>
                      <a:endParaRPr/>
                    </a:p>
                  </a:txBody>
                  <a:tcPr marL="91450" marR="91450" marT="45725" marB="45725"/>
                </a:tc>
                <a:extLst>
                  <a:ext uri="{0D108BD9-81ED-4DB2-BD59-A6C34878D82A}">
                    <a16:rowId xmlns:a16="http://schemas.microsoft.com/office/drawing/2014/main" val="10013"/>
                  </a:ext>
                </a:extLst>
              </a:tr>
              <a:tr h="217375">
                <a:tc>
                  <a:txBody>
                    <a:bodyPr/>
                    <a:lstStyle/>
                    <a:p>
                      <a:pPr marL="0" marR="0" lvl="0" indent="0" algn="l" rtl="0">
                        <a:lnSpc>
                          <a:spcPct val="100000"/>
                        </a:lnSpc>
                        <a:spcBef>
                          <a:spcPts val="0"/>
                        </a:spcBef>
                        <a:spcAft>
                          <a:spcPts val="0"/>
                        </a:spcAft>
                        <a:buNone/>
                      </a:pPr>
                      <a:r>
                        <a:rPr lang="es-CO" sz="800" u="none" strike="noStrike" cap="none"/>
                        <a:t>Computador BMMV</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282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$ 39.198,00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$ 139,00/hora</a:t>
                      </a:r>
                      <a:endParaRPr/>
                    </a:p>
                  </a:txBody>
                  <a:tcPr marL="91450" marR="91450" marT="45725" marB="45725"/>
                </a:tc>
                <a:extLst>
                  <a:ext uri="{0D108BD9-81ED-4DB2-BD59-A6C34878D82A}">
                    <a16:rowId xmlns:a16="http://schemas.microsoft.com/office/drawing/2014/main" val="10014"/>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5"/>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sena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6"/>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de Sena</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114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7"/>
                  </a:ext>
                </a:extLst>
              </a:tr>
              <a:tr h="217375">
                <a:tc>
                  <a:txBody>
                    <a:bodyPr/>
                    <a:lstStyle/>
                    <a:p>
                      <a:pPr marL="0" marR="0" lvl="0" indent="0" algn="l" rtl="0">
                        <a:lnSpc>
                          <a:spcPct val="100000"/>
                        </a:lnSpc>
                        <a:spcBef>
                          <a:spcPts val="0"/>
                        </a:spcBef>
                        <a:spcAft>
                          <a:spcPts val="0"/>
                        </a:spcAft>
                        <a:buNone/>
                      </a:pPr>
                      <a:r>
                        <a:rPr lang="es-CO" sz="800" u="none" strike="noStrike" cap="none"/>
                        <a:t>Computadores intitucionales de Sena Cmd</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0 horas</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a:t>
                      </a:r>
                      <a:endParaRPr/>
                    </a:p>
                  </a:txBody>
                  <a:tcPr marL="91450" marR="91450" marT="45725" marB="45725"/>
                </a:tc>
                <a:tc>
                  <a:txBody>
                    <a:bodyPr/>
                    <a:lstStyle/>
                    <a:p>
                      <a:pPr marL="0" marR="0" lvl="0" indent="0" algn="l" rtl="0">
                        <a:lnSpc>
                          <a:spcPct val="100000"/>
                        </a:lnSpc>
                        <a:spcBef>
                          <a:spcPts val="0"/>
                        </a:spcBef>
                        <a:spcAft>
                          <a:spcPts val="0"/>
                        </a:spcAft>
                        <a:buNone/>
                      </a:pPr>
                      <a:r>
                        <a:rPr lang="es-CO" sz="800" u="none" strike="noStrike" cap="none"/>
                        <a:t>$ 0,00/hora</a:t>
                      </a:r>
                      <a:endParaRPr/>
                    </a:p>
                  </a:txBody>
                  <a:tcPr marL="91450" marR="91450" marT="45725" marB="45725"/>
                </a:tc>
                <a:extLst>
                  <a:ext uri="{0D108BD9-81ED-4DB2-BD59-A6C34878D82A}">
                    <a16:rowId xmlns:a16="http://schemas.microsoft.com/office/drawing/2014/main" val="10018"/>
                  </a:ext>
                </a:extLst>
              </a:tr>
            </a:tbl>
          </a:graphicData>
        </a:graphic>
      </p:graphicFrame>
      <p:sp>
        <p:nvSpPr>
          <p:cNvPr id="1313" name="Google Shape;1313;p182"/>
          <p:cNvSpPr txBox="1"/>
          <p:nvPr/>
        </p:nvSpPr>
        <p:spPr>
          <a:xfrm>
            <a:off x="2937342" y="251509"/>
            <a:ext cx="326931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DETALLES DE COSTOS</a:t>
            </a:r>
            <a:endParaRPr sz="2000" b="1" i="0" u="none" strike="noStrike" cap="none">
              <a:solidFill>
                <a:schemeClr val="lt1"/>
              </a:solidFill>
              <a:latin typeface="Calibri"/>
              <a:ea typeface="Calibri"/>
              <a:cs typeface="Calibri"/>
              <a:sym typeface="Calibri"/>
            </a:endParaRPr>
          </a:p>
        </p:txBody>
      </p:sp>
      <p:sp>
        <p:nvSpPr>
          <p:cNvPr id="1314" name="Google Shape;1314;p182"/>
          <p:cNvSpPr/>
          <p:nvPr/>
        </p:nvSpPr>
        <p:spPr>
          <a:xfrm>
            <a:off x="2903219" y="651619"/>
            <a:ext cx="334899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lt1"/>
                </a:solidFill>
                <a:latin typeface="Arial"/>
                <a:ea typeface="Arial"/>
                <a:cs typeface="Arial"/>
                <a:sym typeface="Arial"/>
              </a:rPr>
              <a:t>Detalles de costos de todos los recursos de trabajo.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5"/>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81" name="Google Shape;181;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82" name="Google Shape;182;p15"/>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83" name="Google Shape;183;p15"/>
          <p:cNvSpPr txBox="1"/>
          <p:nvPr/>
        </p:nvSpPr>
        <p:spPr>
          <a:xfrm>
            <a:off x="1757191" y="971517"/>
            <a:ext cx="5629619" cy="84037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¿Qué marcas de portátiles son de su preferencia?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84" name="Google Shape;184;p15"/>
          <p:cNvGraphicFramePr/>
          <p:nvPr/>
        </p:nvGraphicFramePr>
        <p:xfrm>
          <a:off x="1373189" y="1391707"/>
          <a:ext cx="6397625" cy="369834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63"/>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1320" name="Google Shape;1320;p63"/>
          <p:cNvSpPr txBox="1"/>
          <p:nvPr/>
        </p:nvSpPr>
        <p:spPr>
          <a:xfrm>
            <a:off x="1776165" y="2017752"/>
            <a:ext cx="559167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6600" b="1" i="0" u="none" strike="noStrike" cap="none">
                <a:solidFill>
                  <a:schemeClr val="lt1"/>
                </a:solidFill>
                <a:latin typeface="Calibri"/>
                <a:ea typeface="Calibri"/>
                <a:cs typeface="Calibri"/>
                <a:sym typeface="Calibri"/>
              </a:rPr>
              <a:t>GRACIAS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90" name="Google Shape;190;p16"/>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91" name="Google Shape;191;p16"/>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192" name="Google Shape;192;p16"/>
          <p:cNvSpPr txBox="1"/>
          <p:nvPr/>
        </p:nvSpPr>
        <p:spPr>
          <a:xfrm>
            <a:off x="1757192" y="1125404"/>
            <a:ext cx="5629619"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¿Estaría interesado en conocer ofertas de las marcas seleccionadas?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193" name="Google Shape;193;p16"/>
          <p:cNvGraphicFramePr/>
          <p:nvPr/>
        </p:nvGraphicFramePr>
        <p:xfrm>
          <a:off x="1981200" y="1708150"/>
          <a:ext cx="5181600" cy="3429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199" name="Google Shape;199;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00" name="Google Shape;200;p17"/>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01" name="Google Shape;201;p17"/>
          <p:cNvSpPr txBox="1"/>
          <p:nvPr/>
        </p:nvSpPr>
        <p:spPr>
          <a:xfrm>
            <a:off x="1757192" y="1160004"/>
            <a:ext cx="5629619" cy="5464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¿Qué opción preferiría utilizar en una tienda online?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02" name="Google Shape;202;p17"/>
          <p:cNvGraphicFramePr/>
          <p:nvPr/>
        </p:nvGraphicFramePr>
        <p:xfrm>
          <a:off x="1140617" y="1376377"/>
          <a:ext cx="6862764" cy="358140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08" name="Google Shape;208;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09" name="Google Shape;209;p18"/>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10" name="Google Shape;210;p18"/>
          <p:cNvSpPr txBox="1"/>
          <p:nvPr/>
        </p:nvSpPr>
        <p:spPr>
          <a:xfrm>
            <a:off x="1757192" y="1215384"/>
            <a:ext cx="5629619" cy="403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¿Le gustaría recibir asesoría personalizada vía Whatsapp?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11" name="Google Shape;211;p18"/>
          <p:cNvGraphicFramePr/>
          <p:nvPr/>
        </p:nvGraphicFramePr>
        <p:xfrm>
          <a:off x="1717943" y="1417212"/>
          <a:ext cx="5708117" cy="397540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p:nvPr/>
        </p:nvSpPr>
        <p:spPr>
          <a:xfrm>
            <a:off x="733054" y="1552547"/>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49" name="Google Shape;49;p2"/>
          <p:cNvSpPr txBox="1"/>
          <p:nvPr/>
        </p:nvSpPr>
        <p:spPr>
          <a:xfrm>
            <a:off x="733054" y="2213872"/>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17" name="Google Shape;217;p19"/>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18" name="Google Shape;218;p19"/>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19" name="Google Shape;219;p19"/>
          <p:cNvSpPr txBox="1"/>
          <p:nvPr/>
        </p:nvSpPr>
        <p:spPr>
          <a:xfrm>
            <a:off x="1757192" y="1249090"/>
            <a:ext cx="5629619" cy="56124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¿Compraría usted un equipo portátil basándose en las reseñas de otros usuarios?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20" name="Google Shape;220;p19"/>
          <p:cNvGraphicFramePr/>
          <p:nvPr/>
        </p:nvGraphicFramePr>
        <p:xfrm>
          <a:off x="1824746" y="1619252"/>
          <a:ext cx="5494509" cy="373167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26" name="Google Shape;226;p20"/>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27" name="Google Shape;227;p20"/>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28" name="Google Shape;228;p20"/>
          <p:cNvSpPr txBox="1"/>
          <p:nvPr/>
        </p:nvSpPr>
        <p:spPr>
          <a:xfrm>
            <a:off x="553338" y="1026252"/>
            <a:ext cx="8030456" cy="11457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En caso de no estar seguro de qué producto comprar, ¿Estaría interesado en un sistema de comparaciones entre 2 o más productos teniendo en cuenta sus especificaciones?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29" name="Google Shape;229;p20"/>
          <p:cNvGraphicFramePr/>
          <p:nvPr/>
        </p:nvGraphicFramePr>
        <p:xfrm>
          <a:off x="1349046" y="1332535"/>
          <a:ext cx="6439040" cy="393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pic>
        <p:nvPicPr>
          <p:cNvPr id="235" name="Google Shape;235;p2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36" name="Google Shape;236;p21"/>
          <p:cNvSpPr txBox="1"/>
          <p:nvPr/>
        </p:nvSpPr>
        <p:spPr>
          <a:xfrm>
            <a:off x="954675" y="144887"/>
            <a:ext cx="259126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LEVANTAMIENTO DE INFORMACIÓN</a:t>
            </a:r>
            <a:endParaRPr sz="1400" b="0" i="0" u="none" strike="noStrike" cap="none">
              <a:solidFill>
                <a:srgbClr val="000000"/>
              </a:solidFill>
              <a:latin typeface="Arial"/>
              <a:ea typeface="Arial"/>
              <a:cs typeface="Arial"/>
              <a:sym typeface="Arial"/>
            </a:endParaRPr>
          </a:p>
        </p:txBody>
      </p:sp>
      <p:sp>
        <p:nvSpPr>
          <p:cNvPr id="237" name="Google Shape;237;p21"/>
          <p:cNvSpPr txBox="1"/>
          <p:nvPr/>
        </p:nvSpPr>
        <p:spPr>
          <a:xfrm>
            <a:off x="3276370" y="1013552"/>
            <a:ext cx="2591263" cy="53584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CO" sz="1800" b="0" i="0" u="none" strike="noStrike" cap="none">
                <a:solidFill>
                  <a:srgbClr val="7F7F7F"/>
                </a:solidFill>
                <a:latin typeface="Calibri"/>
                <a:ea typeface="Calibri"/>
                <a:cs typeface="Calibri"/>
                <a:sym typeface="Calibri"/>
              </a:rPr>
              <a:t>Sugerencias adicionales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7F7F7F"/>
              </a:solidFill>
              <a:latin typeface="Calibri"/>
              <a:ea typeface="Calibri"/>
              <a:cs typeface="Calibri"/>
              <a:sym typeface="Calibri"/>
            </a:endParaRPr>
          </a:p>
        </p:txBody>
      </p:sp>
      <p:graphicFrame>
        <p:nvGraphicFramePr>
          <p:cNvPr id="238" name="Google Shape;238;p21"/>
          <p:cNvGraphicFramePr/>
          <p:nvPr/>
        </p:nvGraphicFramePr>
        <p:xfrm>
          <a:off x="442610" y="1281476"/>
          <a:ext cx="8258778" cy="371713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2"/>
          <p:cNvSpPr txBox="1"/>
          <p:nvPr/>
        </p:nvSpPr>
        <p:spPr>
          <a:xfrm>
            <a:off x="1747397" y="1968765"/>
            <a:ext cx="559167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6600" b="1" i="0" u="none" strike="noStrike" cap="none">
                <a:solidFill>
                  <a:schemeClr val="lt1"/>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8480"/>
        </a:solidFill>
        <a:effectLst/>
      </p:bgPr>
    </p:bg>
    <p:spTree>
      <p:nvGrpSpPr>
        <p:cNvPr id="1" name="Shape 247"/>
        <p:cNvGrpSpPr/>
        <p:nvPr/>
      </p:nvGrpSpPr>
      <p:grpSpPr>
        <a:xfrm>
          <a:off x="0" y="0"/>
          <a:ext cx="0" cy="0"/>
          <a:chOff x="0" y="0"/>
          <a:chExt cx="0" cy="0"/>
        </a:xfrm>
      </p:grpSpPr>
      <p:sp>
        <p:nvSpPr>
          <p:cNvPr id="248" name="Google Shape;248;p23"/>
          <p:cNvSpPr txBox="1"/>
          <p:nvPr/>
        </p:nvSpPr>
        <p:spPr>
          <a:xfrm>
            <a:off x="533478" y="2243233"/>
            <a:ext cx="27892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pic>
        <p:nvPicPr>
          <p:cNvPr id="249" name="Google Shape;249;p23"/>
          <p:cNvPicPr preferRelativeResize="0"/>
          <p:nvPr/>
        </p:nvPicPr>
        <p:blipFill rotWithShape="1">
          <a:blip r:embed="rId3">
            <a:alphaModFix/>
          </a:blip>
          <a:srcRect/>
          <a:stretch/>
        </p:blipFill>
        <p:spPr>
          <a:xfrm>
            <a:off x="613148" y="2000520"/>
            <a:ext cx="990600" cy="50800"/>
          </a:xfrm>
          <a:prstGeom prst="rect">
            <a:avLst/>
          </a:prstGeom>
          <a:noFill/>
          <a:ln>
            <a:noFill/>
          </a:ln>
        </p:spPr>
      </p:pic>
      <p:sp>
        <p:nvSpPr>
          <p:cNvPr id="250" name="Google Shape;250;p23"/>
          <p:cNvSpPr txBox="1"/>
          <p:nvPr/>
        </p:nvSpPr>
        <p:spPr>
          <a:xfrm>
            <a:off x="4409348" y="2033141"/>
            <a:ext cx="3885416"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Los distintos mapas de procesos que implica el Sistema de Información Beginning Rise, fueron realizados en la aplicación Visual Paradigm, bajo el estándar BPMN.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56" name="Google Shape;256;p2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57" name="Google Shape;257;p24"/>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58" name="Google Shape;258;p24"/>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ADMINISTRADOR</a:t>
            </a:r>
            <a:endParaRPr sz="1400" b="0" i="0" u="none" strike="noStrike" cap="none">
              <a:solidFill>
                <a:srgbClr val="000000"/>
              </a:solidFill>
              <a:latin typeface="Arial"/>
              <a:ea typeface="Arial"/>
              <a:cs typeface="Arial"/>
              <a:sym typeface="Arial"/>
            </a:endParaRPr>
          </a:p>
        </p:txBody>
      </p:sp>
      <p:pic>
        <p:nvPicPr>
          <p:cNvPr id="259" name="Google Shape;259;p24"/>
          <p:cNvPicPr preferRelativeResize="0"/>
          <p:nvPr/>
        </p:nvPicPr>
        <p:blipFill rotWithShape="1">
          <a:blip r:embed="rId4">
            <a:alphaModFix/>
          </a:blip>
          <a:srcRect/>
          <a:stretch/>
        </p:blipFill>
        <p:spPr>
          <a:xfrm>
            <a:off x="500588" y="1663700"/>
            <a:ext cx="7888822" cy="3200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65" name="Google Shape;265;p2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66" name="Google Shape;266;p25"/>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67" name="Google Shape;267;p25"/>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VENDEDOR</a:t>
            </a:r>
            <a:endParaRPr sz="1400" b="0" i="0" u="none" strike="noStrike" cap="none">
              <a:solidFill>
                <a:srgbClr val="000000"/>
              </a:solidFill>
              <a:latin typeface="Arial"/>
              <a:ea typeface="Arial"/>
              <a:cs typeface="Arial"/>
              <a:sym typeface="Arial"/>
            </a:endParaRPr>
          </a:p>
        </p:txBody>
      </p:sp>
      <p:pic>
        <p:nvPicPr>
          <p:cNvPr id="268" name="Google Shape;268;p25"/>
          <p:cNvPicPr preferRelativeResize="0"/>
          <p:nvPr/>
        </p:nvPicPr>
        <p:blipFill rotWithShape="1">
          <a:blip r:embed="rId4">
            <a:alphaModFix/>
          </a:blip>
          <a:srcRect/>
          <a:stretch/>
        </p:blipFill>
        <p:spPr>
          <a:xfrm>
            <a:off x="500588" y="1776086"/>
            <a:ext cx="7888822" cy="3200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6"/>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pic>
        <p:nvPicPr>
          <p:cNvPr id="274" name="Google Shape;274;p26"/>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275" name="Google Shape;275;p26"/>
          <p:cNvSpPr txBox="1"/>
          <p:nvPr/>
        </p:nvSpPr>
        <p:spPr>
          <a:xfrm>
            <a:off x="954675" y="167015"/>
            <a:ext cx="25912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BPMN</a:t>
            </a:r>
            <a:endParaRPr sz="1400" b="0" i="0" u="none" strike="noStrike" cap="none">
              <a:solidFill>
                <a:srgbClr val="000000"/>
              </a:solidFill>
              <a:latin typeface="Arial"/>
              <a:ea typeface="Arial"/>
              <a:cs typeface="Arial"/>
              <a:sym typeface="Arial"/>
            </a:endParaRPr>
          </a:p>
        </p:txBody>
      </p:sp>
      <p:sp>
        <p:nvSpPr>
          <p:cNvPr id="276" name="Google Shape;276;p26"/>
          <p:cNvSpPr txBox="1"/>
          <p:nvPr/>
        </p:nvSpPr>
        <p:spPr>
          <a:xfrm>
            <a:off x="954674" y="1227522"/>
            <a:ext cx="34903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BPMN - CLIENTE</a:t>
            </a:r>
            <a:endParaRPr sz="1400" b="0" i="0" u="none" strike="noStrike" cap="none">
              <a:solidFill>
                <a:srgbClr val="000000"/>
              </a:solidFill>
              <a:latin typeface="Arial"/>
              <a:ea typeface="Arial"/>
              <a:cs typeface="Arial"/>
              <a:sym typeface="Arial"/>
            </a:endParaRPr>
          </a:p>
        </p:txBody>
      </p:sp>
      <p:pic>
        <p:nvPicPr>
          <p:cNvPr id="277" name="Google Shape;277;p26"/>
          <p:cNvPicPr preferRelativeResize="0"/>
          <p:nvPr/>
        </p:nvPicPr>
        <p:blipFill rotWithShape="1">
          <a:blip r:embed="rId4">
            <a:alphaModFix/>
          </a:blip>
          <a:srcRect/>
          <a:stretch/>
        </p:blipFill>
        <p:spPr>
          <a:xfrm>
            <a:off x="500588" y="1663700"/>
            <a:ext cx="7888822" cy="29693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283" name="Google Shape;283;p27"/>
          <p:cNvSpPr txBox="1"/>
          <p:nvPr/>
        </p:nvSpPr>
        <p:spPr>
          <a:xfrm>
            <a:off x="1747397" y="1968767"/>
            <a:ext cx="55916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3600" b="1" i="0" u="none" strike="noStrike" cap="none">
                <a:solidFill>
                  <a:schemeClr val="lt1"/>
                </a:solidFill>
                <a:latin typeface="Calibri"/>
                <a:ea typeface="Calibri"/>
                <a:cs typeface="Calibri"/>
                <a:sym typeface="Calibri"/>
              </a:rPr>
              <a:t>CONTROL DE VERSIONES – INVENTARIO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 name="Google Shape;290;p28"/>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GIT - GITHUB</a:t>
            </a:r>
            <a:endParaRPr sz="1400" b="0" i="0" u="none" strike="noStrike" cap="none">
              <a:solidFill>
                <a:srgbClr val="000000"/>
              </a:solidFill>
              <a:latin typeface="Arial"/>
              <a:ea typeface="Arial"/>
              <a:cs typeface="Arial"/>
              <a:sym typeface="Arial"/>
            </a:endParaRPr>
          </a:p>
        </p:txBody>
      </p:sp>
      <p:pic>
        <p:nvPicPr>
          <p:cNvPr id="291" name="Google Shape;291;p28"/>
          <p:cNvPicPr preferRelativeResize="0"/>
          <p:nvPr/>
        </p:nvPicPr>
        <p:blipFill rotWithShape="1">
          <a:blip r:embed="rId3">
            <a:alphaModFix/>
          </a:blip>
          <a:srcRect/>
          <a:stretch/>
        </p:blipFill>
        <p:spPr>
          <a:xfrm>
            <a:off x="3141819" y="3230349"/>
            <a:ext cx="1623042" cy="45719"/>
          </a:xfrm>
          <a:prstGeom prst="rect">
            <a:avLst/>
          </a:prstGeom>
          <a:noFill/>
          <a:ln>
            <a:noFill/>
          </a:ln>
        </p:spPr>
      </p:pic>
      <p:sp>
        <p:nvSpPr>
          <p:cNvPr id="292" name="Google Shape;292;p28"/>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CONTROL DE VERSIONES</a:t>
            </a:r>
            <a:endParaRPr sz="1400" b="0" i="0" u="none" strike="noStrike" cap="none">
              <a:solidFill>
                <a:srgbClr val="000000"/>
              </a:solidFill>
              <a:latin typeface="Arial"/>
              <a:ea typeface="Arial"/>
              <a:cs typeface="Arial"/>
              <a:sym typeface="Arial"/>
            </a:endParaRPr>
          </a:p>
        </p:txBody>
      </p:sp>
      <p:sp>
        <p:nvSpPr>
          <p:cNvPr id="293" name="Google Shape;293;p28"/>
          <p:cNvSpPr txBox="1"/>
          <p:nvPr/>
        </p:nvSpPr>
        <p:spPr>
          <a:xfrm>
            <a:off x="5960233" y="1578610"/>
            <a:ext cx="2891834"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500" b="0" i="0" u="none" strike="noStrike" cap="none">
                <a:solidFill>
                  <a:srgbClr val="5E5C5D"/>
                </a:solidFill>
                <a:latin typeface="Calibri"/>
                <a:ea typeface="Calibri"/>
                <a:cs typeface="Calibri"/>
                <a:sym typeface="Calibri"/>
              </a:rPr>
              <a:t>Por medio del Software Git, se llevará a cabo el control de versiones del aplicativo, durante su fase de desarrollo, adicionalmente, se subirá remotamente en la plataforma GitHub, para llevar una copia en la nube del mismo repositorio</a:t>
            </a:r>
            <a:endParaRPr sz="1400" b="0" i="0" u="none" strike="noStrike" cap="non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4">
            <a:alphaModFix/>
          </a:blip>
          <a:srcRect l="34952" r="34951"/>
          <a:stretch/>
        </p:blipFill>
        <p:spPr>
          <a:xfrm rot="5400000">
            <a:off x="3927495" y="2436061"/>
            <a:ext cx="51688" cy="1623041"/>
          </a:xfrm>
          <a:prstGeom prst="rect">
            <a:avLst/>
          </a:prstGeom>
          <a:noFill/>
          <a:ln>
            <a:noFill/>
          </a:ln>
        </p:spPr>
      </p:pic>
      <p:pic>
        <p:nvPicPr>
          <p:cNvPr id="295" name="Google Shape;295;p28"/>
          <p:cNvPicPr preferRelativeResize="0"/>
          <p:nvPr/>
        </p:nvPicPr>
        <p:blipFill rotWithShape="1">
          <a:blip r:embed="rId4">
            <a:alphaModFix/>
          </a:blip>
          <a:srcRect l="34952" r="34951"/>
          <a:stretch/>
        </p:blipFill>
        <p:spPr>
          <a:xfrm flipH="1">
            <a:off x="5682754" y="1604013"/>
            <a:ext cx="45719" cy="19135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3"/>
          <p:cNvSpPr txBox="1"/>
          <p:nvPr/>
        </p:nvSpPr>
        <p:spPr>
          <a:xfrm>
            <a:off x="954675" y="144887"/>
            <a:ext cx="423427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PLANTEAMIENTO DEL PROBLEMA</a:t>
            </a:r>
            <a:endParaRPr sz="1400" b="0" i="0" u="none" strike="noStrike" cap="none">
              <a:solidFill>
                <a:srgbClr val="000000"/>
              </a:solidFill>
              <a:latin typeface="Arial"/>
              <a:ea typeface="Arial"/>
              <a:cs typeface="Arial"/>
              <a:sym typeface="Arial"/>
            </a:endParaRPr>
          </a:p>
        </p:txBody>
      </p:sp>
      <p:sp>
        <p:nvSpPr>
          <p:cNvPr id="55" name="Google Shape;55;p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56" name="Google Shape;56;p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57" name="Google Shape;57;p3"/>
          <p:cNvSpPr txBox="1"/>
          <p:nvPr/>
        </p:nvSpPr>
        <p:spPr>
          <a:xfrm>
            <a:off x="954673" y="1227522"/>
            <a:ext cx="42342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5E5C5D"/>
                </a:solidFill>
                <a:latin typeface="Calibri"/>
                <a:ea typeface="Calibri"/>
                <a:cs typeface="Calibri"/>
                <a:sym typeface="Calibri"/>
              </a:rPr>
              <a:t>DESCRIPCIÓN DEL PROBLEMA</a:t>
            </a:r>
            <a:endParaRPr sz="1400" b="0" i="0" u="none" strike="noStrike" cap="none">
              <a:solidFill>
                <a:srgbClr val="000000"/>
              </a:solidFill>
              <a:latin typeface="Arial"/>
              <a:ea typeface="Arial"/>
              <a:cs typeface="Arial"/>
              <a:sym typeface="Arial"/>
            </a:endParaRPr>
          </a:p>
        </p:txBody>
      </p:sp>
      <p:sp>
        <p:nvSpPr>
          <p:cNvPr id="58" name="Google Shape;58;p3"/>
          <p:cNvSpPr txBox="1"/>
          <p:nvPr/>
        </p:nvSpPr>
        <p:spPr>
          <a:xfrm>
            <a:off x="954673" y="1689187"/>
            <a:ext cx="5923498" cy="263144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E5C5D"/>
              </a:buClr>
              <a:buSzPts val="1500"/>
              <a:buFont typeface="Arial"/>
              <a:buNone/>
            </a:pPr>
            <a:r>
              <a:rPr lang="es-CO" sz="1500" b="0" i="0" u="none" strike="noStrike" cap="none">
                <a:solidFill>
                  <a:srgbClr val="5E5C5D"/>
                </a:solidFill>
                <a:latin typeface="Calibri"/>
                <a:ea typeface="Calibri"/>
                <a:cs typeface="Calibri"/>
                <a:sym typeface="Calibri"/>
              </a:rPr>
              <a:t>Según la Cámara Colombiana de Comercio Electrónico (CCCE), durante la época de la pandemia, se disparó el comercio electrónico debido a la imposibilidad de compras presenciales de casi todos los productos que no fueran de primera necesidad, un ejemplo de esto es el crecimiento del comercio en línea en junio del 2020 con respecto al 2019 que fue de un 100.4%, según Statista. Este crecimiento en la ventas en línea fue el que provoco que tiendas de electrónicos se enfocaran principalmente en desarrollar y mejorar sus tiendas online, pero algunas persona que estaban comenzando su emprendimiento en esta área se vieron afectadas al no tener conocimientos ni personal que pueda realizar una tienda online de manera rápida y eficaz.</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01" name="Google Shape;301;p29"/>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02" name="Google Shape;302;p29"/>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03" name="Google Shape;303;p29"/>
          <p:cNvSpPr txBox="1"/>
          <p:nvPr/>
        </p:nvSpPr>
        <p:spPr>
          <a:xfrm>
            <a:off x="3105694" y="1054953"/>
            <a:ext cx="29326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REPOSITORIO EN GITHUB</a:t>
            </a:r>
            <a:endParaRPr sz="1400" b="0" i="0" u="none" strike="noStrike" cap="none">
              <a:solidFill>
                <a:srgbClr val="000000"/>
              </a:solidFill>
              <a:latin typeface="Arial"/>
              <a:ea typeface="Arial"/>
              <a:cs typeface="Arial"/>
              <a:sym typeface="Arial"/>
            </a:endParaRPr>
          </a:p>
        </p:txBody>
      </p:sp>
      <p:pic>
        <p:nvPicPr>
          <p:cNvPr id="304" name="Google Shape;304;p29"/>
          <p:cNvPicPr preferRelativeResize="0"/>
          <p:nvPr/>
        </p:nvPicPr>
        <p:blipFill rotWithShape="1">
          <a:blip r:embed="rId4">
            <a:alphaModFix/>
          </a:blip>
          <a:srcRect/>
          <a:stretch/>
        </p:blipFill>
        <p:spPr>
          <a:xfrm>
            <a:off x="1530350" y="1455063"/>
            <a:ext cx="6083300" cy="354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11" name="Google Shape;311;p30"/>
          <p:cNvPicPr preferRelativeResize="0"/>
          <p:nvPr/>
        </p:nvPicPr>
        <p:blipFill rotWithShape="1">
          <a:blip r:embed="rId3">
            <a:alphaModFix/>
          </a:blip>
          <a:srcRect/>
          <a:stretch/>
        </p:blipFill>
        <p:spPr>
          <a:xfrm>
            <a:off x="594778" y="510490"/>
            <a:ext cx="217898" cy="36000"/>
          </a:xfrm>
          <a:prstGeom prst="rect">
            <a:avLst/>
          </a:prstGeom>
          <a:noFill/>
          <a:ln>
            <a:noFill/>
          </a:ln>
        </p:spPr>
      </p:pic>
      <p:graphicFrame>
        <p:nvGraphicFramePr>
          <p:cNvPr id="312" name="Google Shape;312;p30"/>
          <p:cNvGraphicFramePr/>
          <p:nvPr/>
        </p:nvGraphicFramePr>
        <p:xfrm>
          <a:off x="446926" y="1081098"/>
          <a:ext cx="3000000" cy="3000000"/>
        </p:xfrm>
        <a:graphic>
          <a:graphicData uri="http://schemas.openxmlformats.org/drawingml/2006/table">
            <a:tbl>
              <a:tblPr>
                <a:noFill/>
                <a:tableStyleId>{603204EF-8C09-4E0F-B688-586175BA0EDF}</a:tableStyleId>
              </a:tblPr>
              <a:tblGrid>
                <a:gridCol w="1518125">
                  <a:extLst>
                    <a:ext uri="{9D8B030D-6E8A-4147-A177-3AD203B41FA5}">
                      <a16:colId xmlns:a16="http://schemas.microsoft.com/office/drawing/2014/main" val="20000"/>
                    </a:ext>
                  </a:extLst>
                </a:gridCol>
                <a:gridCol w="3347350">
                  <a:extLst>
                    <a:ext uri="{9D8B030D-6E8A-4147-A177-3AD203B41FA5}">
                      <a16:colId xmlns:a16="http://schemas.microsoft.com/office/drawing/2014/main" val="20001"/>
                    </a:ext>
                  </a:extLst>
                </a:gridCol>
                <a:gridCol w="3384675">
                  <a:extLst>
                    <a:ext uri="{9D8B030D-6E8A-4147-A177-3AD203B41FA5}">
                      <a16:colId xmlns:a16="http://schemas.microsoft.com/office/drawing/2014/main" val="20002"/>
                    </a:ext>
                  </a:extLst>
                </a:gridCol>
              </a:tblGrid>
              <a:tr h="367550">
                <a:tc>
                  <a:txBody>
                    <a:bodyPr/>
                    <a:lstStyle/>
                    <a:p>
                      <a:pPr marL="0" marR="0" lvl="0" indent="0" algn="ctr" rtl="0">
                        <a:lnSpc>
                          <a:spcPct val="100000"/>
                        </a:lnSpc>
                        <a:spcBef>
                          <a:spcPts val="0"/>
                        </a:spcBef>
                        <a:spcAft>
                          <a:spcPts val="0"/>
                        </a:spcAft>
                        <a:buClr>
                          <a:srgbClr val="000000"/>
                        </a:buClr>
                        <a:buSzPts val="1400"/>
                        <a:buFont typeface="Arial"/>
                        <a:buNone/>
                      </a:pPr>
                      <a:r>
                        <a:rPr lang="es-CO" sz="1400" b="1" i="0" u="none" strike="noStrike" cap="none">
                          <a:solidFill>
                            <a:schemeClr val="lt1"/>
                          </a:solidFill>
                          <a:latin typeface="Calibri"/>
                          <a:ea typeface="Calibri"/>
                          <a:cs typeface="Calibri"/>
                          <a:sym typeface="Calibri"/>
                        </a:rPr>
                        <a:t>PROGRAMA</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latin typeface="Calibri"/>
                          <a:ea typeface="Calibri"/>
                          <a:cs typeface="Calibri"/>
                          <a:sym typeface="Calibri"/>
                        </a:rPr>
                        <a:t>FUNCIÓN PRINCIPAL</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latin typeface="Calibri"/>
                          <a:ea typeface="Calibri"/>
                          <a:cs typeface="Calibri"/>
                          <a:sym typeface="Calibri"/>
                        </a:rPr>
                        <a:t>PARA QUÉ SE UTILIZÓ</a:t>
                      </a:r>
                      <a:endParaRPr sz="1400" b="1" i="0" u="none" strike="noStrike" cap="none">
                        <a:solidFill>
                          <a:schemeClr val="lt1"/>
                        </a:solidFill>
                        <a:latin typeface="Calibri"/>
                        <a:ea typeface="Calibri"/>
                        <a:cs typeface="Calibri"/>
                        <a:sym typeface="Calibri"/>
                      </a:endParaRPr>
                    </a:p>
                  </a:txBody>
                  <a:tcPr marL="9525" marR="9525" marT="9525" marB="0" anchor="ctr">
                    <a:solidFill>
                      <a:srgbClr val="97BE20"/>
                    </a:solidFill>
                  </a:tcPr>
                </a:tc>
                <a:extLst>
                  <a:ext uri="{0D108BD9-81ED-4DB2-BD59-A6C34878D82A}">
                    <a16:rowId xmlns:a16="http://schemas.microsoft.com/office/drawing/2014/main" val="10000"/>
                  </a:ext>
                </a:extLst>
              </a:tr>
              <a:tr h="62092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Microsoft Windows</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Sistema Operativo</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Administrar y organizar los programas y archivos trabajados y poder acceder a ellos</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1"/>
                  </a:ext>
                </a:extLst>
              </a:tr>
              <a:tr h="8643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Meet</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Realizar llamadas y videoconferencias desde casi cualquier dispositivo con acceso a internet.</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realizar reuniones entre los integrantes del grupo, con el fin de llevar control sobre el trabajo realizado y las tareas pendientes. </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2"/>
                  </a:ext>
                </a:extLst>
              </a:tr>
              <a:tr h="6934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Whatsapp</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Aplicación de mensajería instantánea. </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crear un de chat con todos los integrantes del grupo y poder comunicarnos entre todos.</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3"/>
                  </a:ext>
                </a:extLst>
              </a:tr>
              <a:tr h="5814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Google Forms</a:t>
                      </a:r>
                      <a:endParaRPr sz="14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Crear de manera rápida y sencilla formularios permitiendo ver los resultados de manera gráfica.</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latin typeface="Calibri"/>
                          <a:ea typeface="Calibri"/>
                          <a:cs typeface="Calibri"/>
                          <a:sym typeface="Calibri"/>
                        </a:rPr>
                        <a:t>Para realizar la encuesta en el proceso de Levantamiento de Información.</a:t>
                      </a:r>
                      <a:endParaRPr sz="14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4"/>
                  </a:ext>
                </a:extLst>
              </a:tr>
              <a:tr h="693400">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LucidChart</a:t>
                      </a:r>
                      <a:endParaRPr sz="14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Aplicativo online que se utiliza para realizar procesos, diagramas y sistemas</a:t>
                      </a:r>
                      <a:endParaRPr sz="1400" u="none" strike="noStrike" cap="none"/>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Para el diseño y construcción de los diagramas UML de Casos de Uso</a:t>
                      </a:r>
                      <a:endParaRPr sz="1400" u="none" strike="noStrike" cap="none"/>
                    </a:p>
                  </a:txBody>
                  <a:tcPr marL="9525" marR="9525" marT="9525"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18" name="Google Shape;318;p3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19" name="Google Shape;319;p3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20" name="Google Shape;320;p31"/>
          <p:cNvSpPr txBox="1"/>
          <p:nvPr/>
        </p:nvSpPr>
        <p:spPr>
          <a:xfrm>
            <a:off x="2981597" y="1054953"/>
            <a:ext cx="31808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INVENTARIO DE SOFTWARE</a:t>
            </a:r>
            <a:endParaRPr sz="1400" b="0" i="0" u="none" strike="noStrike" cap="none">
              <a:solidFill>
                <a:srgbClr val="000000"/>
              </a:solidFill>
              <a:latin typeface="Arial"/>
              <a:ea typeface="Arial"/>
              <a:cs typeface="Arial"/>
              <a:sym typeface="Arial"/>
            </a:endParaRPr>
          </a:p>
        </p:txBody>
      </p:sp>
      <p:graphicFrame>
        <p:nvGraphicFramePr>
          <p:cNvPr id="321" name="Google Shape;321;p31"/>
          <p:cNvGraphicFramePr/>
          <p:nvPr/>
        </p:nvGraphicFramePr>
        <p:xfrm>
          <a:off x="936000" y="1455063"/>
          <a:ext cx="3000000" cy="3000000"/>
        </p:xfrm>
        <a:graphic>
          <a:graphicData uri="http://schemas.openxmlformats.org/drawingml/2006/table">
            <a:tbl>
              <a:tblPr>
                <a:noFill/>
                <a:tableStyleId>{603204EF-8C09-4E0F-B688-586175BA0EDF}</a:tableStyleId>
              </a:tblPr>
              <a:tblGrid>
                <a:gridCol w="1338125">
                  <a:extLst>
                    <a:ext uri="{9D8B030D-6E8A-4147-A177-3AD203B41FA5}">
                      <a16:colId xmlns:a16="http://schemas.microsoft.com/office/drawing/2014/main" val="20000"/>
                    </a:ext>
                  </a:extLst>
                </a:gridCol>
                <a:gridCol w="2950475">
                  <a:extLst>
                    <a:ext uri="{9D8B030D-6E8A-4147-A177-3AD203B41FA5}">
                      <a16:colId xmlns:a16="http://schemas.microsoft.com/office/drawing/2014/main" val="20001"/>
                    </a:ext>
                  </a:extLst>
                </a:gridCol>
                <a:gridCol w="2983375">
                  <a:extLst>
                    <a:ext uri="{9D8B030D-6E8A-4147-A177-3AD203B41FA5}">
                      <a16:colId xmlns:a16="http://schemas.microsoft.com/office/drawing/2014/main" val="20002"/>
                    </a:ext>
                  </a:extLst>
                </a:gridCol>
              </a:tblGrid>
              <a:tr h="587875">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INVENTARIO</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FUNCIÓN PRINCIPAL</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PARA QUÉ SE UTILIZÓ</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extLst>
                  <a:ext uri="{0D108BD9-81ED-4DB2-BD59-A6C34878D82A}">
                    <a16:rowId xmlns:a16="http://schemas.microsoft.com/office/drawing/2014/main" val="10000"/>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Visual Paradigm</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Aplicativo para la creación y modelado de varios tipos de diagramas UML.</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diseñar y construir los diagramas BPMN.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73552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Google Drive</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Almacenamiento de copia de seguridad en la nube, en donde se pueden guardar y editar los archivos.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Almacenar todos los archivos pertinentes al proyecto de tal manera que no se pierdan.</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Gmail</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Método alternativo de mensajería, que permite adjuntar archivos o enlaces.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enviar y recibir notificaciones respecto al grupo o sus integrantes.</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6478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Word</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Procesador y Editor de documentos de texto (DOC y DOCX)</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realizar el trabajo escrito del proyecto y archivos complementarios del mismo.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r h="4949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Power Point</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Diseño de presentaciones de diapositivas </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realizar el material de apoyo de la exposición.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p:nvPr/>
        </p:nvSpPr>
        <p:spPr>
          <a:xfrm>
            <a:off x="954674" y="144887"/>
            <a:ext cx="34268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CONTROL DE VERSIONES – INVENTARIO SOFTWARE</a:t>
            </a:r>
            <a:endParaRPr sz="1400" b="0" i="0" u="none" strike="noStrike" cap="none">
              <a:solidFill>
                <a:srgbClr val="000000"/>
              </a:solidFill>
              <a:latin typeface="Arial"/>
              <a:ea typeface="Arial"/>
              <a:cs typeface="Arial"/>
              <a:sym typeface="Arial"/>
            </a:endParaRPr>
          </a:p>
        </p:txBody>
      </p:sp>
      <p:sp>
        <p:nvSpPr>
          <p:cNvPr id="327" name="Google Shape;327;p3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328" name="Google Shape;328;p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29" name="Google Shape;329;p32"/>
          <p:cNvSpPr txBox="1"/>
          <p:nvPr/>
        </p:nvSpPr>
        <p:spPr>
          <a:xfrm>
            <a:off x="2981597" y="1054953"/>
            <a:ext cx="31808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5E5C5D"/>
                </a:solidFill>
                <a:latin typeface="Calibri"/>
                <a:ea typeface="Calibri"/>
                <a:cs typeface="Calibri"/>
                <a:sym typeface="Calibri"/>
              </a:rPr>
              <a:t>INVENTARIO DE SOFTWARE</a:t>
            </a:r>
            <a:endParaRPr sz="1400" b="0" i="0" u="none" strike="noStrike" cap="none">
              <a:solidFill>
                <a:srgbClr val="000000"/>
              </a:solidFill>
              <a:latin typeface="Arial"/>
              <a:ea typeface="Arial"/>
              <a:cs typeface="Arial"/>
              <a:sym typeface="Arial"/>
            </a:endParaRPr>
          </a:p>
        </p:txBody>
      </p:sp>
      <p:graphicFrame>
        <p:nvGraphicFramePr>
          <p:cNvPr id="330" name="Google Shape;330;p32"/>
          <p:cNvGraphicFramePr/>
          <p:nvPr/>
        </p:nvGraphicFramePr>
        <p:xfrm>
          <a:off x="936000" y="1455063"/>
          <a:ext cx="3000000" cy="3000000"/>
        </p:xfrm>
        <a:graphic>
          <a:graphicData uri="http://schemas.openxmlformats.org/drawingml/2006/table">
            <a:tbl>
              <a:tblPr>
                <a:noFill/>
                <a:tableStyleId>{603204EF-8C09-4E0F-B688-586175BA0EDF}</a:tableStyleId>
              </a:tblPr>
              <a:tblGrid>
                <a:gridCol w="1338125">
                  <a:extLst>
                    <a:ext uri="{9D8B030D-6E8A-4147-A177-3AD203B41FA5}">
                      <a16:colId xmlns:a16="http://schemas.microsoft.com/office/drawing/2014/main" val="20000"/>
                    </a:ext>
                  </a:extLst>
                </a:gridCol>
                <a:gridCol w="2950475">
                  <a:extLst>
                    <a:ext uri="{9D8B030D-6E8A-4147-A177-3AD203B41FA5}">
                      <a16:colId xmlns:a16="http://schemas.microsoft.com/office/drawing/2014/main" val="20001"/>
                    </a:ext>
                  </a:extLst>
                </a:gridCol>
                <a:gridCol w="2983375">
                  <a:extLst>
                    <a:ext uri="{9D8B030D-6E8A-4147-A177-3AD203B41FA5}">
                      <a16:colId xmlns:a16="http://schemas.microsoft.com/office/drawing/2014/main" val="20002"/>
                    </a:ext>
                  </a:extLst>
                </a:gridCol>
              </a:tblGrid>
              <a:tr h="679975">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INVENTARIO</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FUNCIÓN PRINCIPAL</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a:solidFill>
                            <a:schemeClr val="lt1"/>
                          </a:solidFill>
                        </a:rPr>
                        <a:t>PARA QUÉ SE UTILIZÓ</a:t>
                      </a:r>
                      <a:endParaRPr sz="1400" b="1" i="0" u="none" strike="noStrike" cap="none">
                        <a:solidFill>
                          <a:schemeClr val="lt1"/>
                        </a:solidFill>
                        <a:latin typeface="Arial"/>
                        <a:ea typeface="Arial"/>
                        <a:cs typeface="Arial"/>
                        <a:sym typeface="Arial"/>
                      </a:endParaRPr>
                    </a:p>
                  </a:txBody>
                  <a:tcPr marL="9525" marR="9525" marT="9525" marB="0" anchor="ctr">
                    <a:solidFill>
                      <a:srgbClr val="97BE20"/>
                    </a:solidFill>
                  </a:tcPr>
                </a:tc>
                <a:extLst>
                  <a:ext uri="{0D108BD9-81ED-4DB2-BD59-A6C34878D82A}">
                    <a16:rowId xmlns:a16="http://schemas.microsoft.com/office/drawing/2014/main" val="10000"/>
                  </a:ext>
                </a:extLst>
              </a:tr>
              <a:tr h="52955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Git</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Sistema de control de versiones.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organizar y gestionar cambios en el repositorio del proyecto.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7870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Github</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Sistema de la nube de almacenamiento de proyectos, usando el control de versiones de Git</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Almacenar y tener control del código fuente y demás archivos del proyecto.</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787000">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Microsoft Excel</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Programa para edición y creación de hojas de cálculo y tablas.</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Product Backlog del proyecto, gráficos de la encuesta y otros cuadros con información adicional.</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672475">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Google Jamboard</a:t>
                      </a:r>
                      <a:endParaRPr sz="14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Aplicativo web en el que se crean tableros interactivos </a:t>
                      </a:r>
                      <a:endParaRPr sz="14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CO" sz="1400" u="none" strike="noStrike" cap="none"/>
                        <a:t>Para listar pendientes, lluvias de ideas, compartir opiniones que se maneja por notas </a:t>
                      </a:r>
                      <a:endParaRPr sz="14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HISTORIAS DE USUARIO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41" name="Google Shape;341;p34"/>
          <p:cNvGraphicFramePr/>
          <p:nvPr/>
        </p:nvGraphicFramePr>
        <p:xfrm>
          <a:off x="209674"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57450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415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Registro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Registrarme en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Tener un usuario respectivo al rol, y poder usar el aplicativo bajo los límites del mismo.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usuario es aquel que le va a dar uso al aplicativo y cuando este se registra esta dando la información necesaria para que entonces pueda ingresar y utilizar el sistema de información de acuerdo a su rol</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815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2</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Login</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Realizar Login</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Utilizar el aplicativo libremente de acuerdo al rol asignado.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los usuarios buscan tener una experiencia sin restricciones, cuando vayan a usar el aplicativo iniciarán sesión y entonces podrán continuar con su experiencia.</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415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3</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Interfaz</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Ofrecer una interfaz intuitiva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usuarios tengan la mejor experiencia posible usando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administrador quiere ofrecer una interfaz agradable e intuitiva, cuando el cliente ingrese al aplicativo lograr que el cliente decida quedarse y entonces  utilizar el aplicativo normalmente.</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47" name="Google Shape;347;p35"/>
          <p:cNvGraphicFramePr/>
          <p:nvPr/>
        </p:nvGraphicFramePr>
        <p:xfrm>
          <a:off x="209675"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54800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6565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4</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Añadir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Agregar productos que llegan a mi dominio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clientes puedan visualizar los productos que se encuentran en venta en el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los productos son los que se encargan de atraer a los usuarios y cuando el vendedor edita y ordena de una manera completa y sencilla, entonces lograremos que los clientes decidan utilizar y visualizar nuestro aplicativo.</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2917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5</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Validar usuarios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Validar si la información del cliente está actualizada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usuarios registrados tengan información veraz y actualizada</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primordial que los usuarios tengan actualizada su información cuando vayan a realizar una compra, y entonces, evitar problemas a la hora de hacer envíos</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2917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6</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Base de datos de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Gestionar la base de datos de los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Para comprobar la legalidad de los productos que se ofrecen al público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se pueden dar problemas por productos ilícitos, y cuando se revise la base de datos encontrar, y entonces, informar sobre productos fraudulentos.</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53" name="Google Shape;353;p36"/>
          <p:cNvGraphicFramePr/>
          <p:nvPr/>
        </p:nvGraphicFramePr>
        <p:xfrm>
          <a:off x="270001" y="177752"/>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713425">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4268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7</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Bloquear usuarios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Por medio del código de seguridad podamos visualizar que usuarios están infligiendo con la medida de seguridad</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podamos lograr que ningún usuario indeseado infrinja y llegue a utilizar nuestro aplicativo.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importante implementar seguridad que afronte problemáticas cuando hay suplantación o información falsa y entonces lograr que el aplicativo sea legal y de confianza</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238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8</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Estadísticas de Ventas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Administrador/Vendedor </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Desplegar las estadísticas de ventas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Tener un control sobre las ventas que se van realizando cada mes.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esencial para la gestión de un negocio tener un control sobre sus ventas, cuando sea oportuno, generar un informe mensual de ventas y entonces poder gestionar dicha información.</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3238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9</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Consultar pedidos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Consultar pedidos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Conocer los pedidos que se han realizado por parte de los clientes y facilitar la gestión de los envíos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crucial para un negocio conocer sus pedidos, cuando necesiten preparar los envíos, podrán consultar los pedidos que hayan llegado y entonces poder organizar todo con esta información</a:t>
                      </a:r>
                      <a:endParaRPr sz="13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59" name="Google Shape;359;p37"/>
          <p:cNvGraphicFramePr/>
          <p:nvPr/>
        </p:nvGraphicFramePr>
        <p:xfrm>
          <a:off x="270001" y="177749"/>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375150">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ID Story</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Titulo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COMO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QUIERO</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PARA</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b="1" u="none" strike="noStrike" cap="none">
                          <a:solidFill>
                            <a:schemeClr val="lt1"/>
                          </a:solidFill>
                        </a:rPr>
                        <a:t>Criterios de Aceptación</a:t>
                      </a:r>
                      <a:endParaRPr sz="13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70182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10</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Promocionar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Promocionar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Que los clientes visualicen en una sección principal, ofertas que puedan ser de su interés y agrado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es importante que hayan diferentes ofertas y promociones para un negocio, cuando se llegue a presentar una, poder actualizar la interfaz y entonces dar a conocer dichas ofertas a los clientes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1"/>
                  </a:ext>
                </a:extLst>
              </a:tr>
              <a:tr h="911975">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11</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Modificar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Vendedor</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Modificar el estado de los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Para mostrar a los clientes los productos que siguen disponibles y los que están agotados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se debe tener en cuenta el inventario de los productos, cuando se llegue a agotar uno, actualizar la información del producto y entonces poder notificar a los clientes.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2"/>
                  </a:ext>
                </a:extLst>
              </a:tr>
              <a:tr h="10223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12</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Buscar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Buscar el producto deseado</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Verificar su disponibilidad en la tienda, y conocer sus características y especificaciones técnicas</a:t>
                      </a:r>
                      <a:endParaRPr sz="1300" b="0" i="0" u="none" strike="noStrike" cap="none">
                        <a:solidFill>
                          <a:srgbClr val="000000"/>
                        </a:solidFill>
                        <a:latin typeface="Calibri"/>
                        <a:ea typeface="Calibri"/>
                        <a:cs typeface="Calibri"/>
                        <a:sym typeface="Calibri"/>
                      </a:endParaRPr>
                    </a:p>
                  </a:txBody>
                  <a:tcPr marL="7675" marR="7675" marT="7675" marB="0" anchor="b"/>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un cliente desea adquirir un producto, cuando lo quiera encontrar, entonces podrá filtrar entre los productos desplegados y encontrar el que busca</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3"/>
                  </a:ext>
                </a:extLst>
              </a:tr>
              <a:tr h="1022350">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13</a:t>
                      </a:r>
                      <a:endParaRPr sz="13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Comparar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Cliente</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s-CO" sz="1300" u="none" strike="noStrike" cap="none"/>
                        <a:t>Comparar varios productos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Encontrar el producto que mejor se adapte a mis necesidades</a:t>
                      </a:r>
                      <a:endParaRPr sz="13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300"/>
                        <a:buFont typeface="Arial"/>
                        <a:buNone/>
                      </a:pPr>
                      <a:r>
                        <a:rPr lang="es-CO" sz="1300" u="none" strike="noStrike" cap="none"/>
                        <a:t>Dado que el cliente en su búsqueda puede encontrar otro producto que sea de su interés, cuando necesite salir de dudas entonces podrá encontrar la mejor opción entre varios productos.</a:t>
                      </a:r>
                      <a:endParaRPr sz="1300" b="0" i="0" u="none" strike="noStrike" cap="none">
                        <a:solidFill>
                          <a:srgbClr val="000000"/>
                        </a:solidFill>
                        <a:latin typeface="Calibri"/>
                        <a:ea typeface="Calibri"/>
                        <a:cs typeface="Calibri"/>
                        <a:sym typeface="Calibri"/>
                      </a:endParaRPr>
                    </a:p>
                  </a:txBody>
                  <a:tcPr marL="7675" marR="7675" marT="7675"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65" name="Google Shape;365;p38"/>
          <p:cNvGraphicFramePr/>
          <p:nvPr/>
        </p:nvGraphicFramePr>
        <p:xfrm>
          <a:off x="209675" y="177750"/>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670550">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ID Story</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Titulo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COMO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QUIERO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PARA</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Criterios de Aceptación</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14</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Pedir Asesoría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Solicitar asesoría por Whatsapp</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Para aclarar las dudas que se tengan con algún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el cliente no cuenta con la totalidad de información sobre los productos, cuando necesite información acerca de uno podrá solicitar asesoría y entonces resolver sus inquietudes.</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15</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Carrito de Compras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Añadir los productos deseados al carrito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Tener un control sobre los productos a comprar y la cantidad de productos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importante que el cliente tenga información detallada y organizada de lo que va a comprar, cuando vaya a realizar la compra, verificará su carrito y entonces poder proceder con seguridad.</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32350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16</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Información de Pago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Diligenciar la información de pago para cada compra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Facilitar la compra de los productos, y no tener un formulario pre-diligenciado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el cliente quiere ahorrar tiempo, cuando vaya a realizar el pago, se le mostrará un formulario para poder redirigir a la plataforma de pago y entonces poder aprobar la transacción.</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4"/>
          <p:cNvSpPr txBox="1"/>
          <p:nvPr/>
        </p:nvSpPr>
        <p:spPr>
          <a:xfrm>
            <a:off x="954675" y="144887"/>
            <a:ext cx="423427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PLANTEAMIENTO DEL PROBLEMA</a:t>
            </a:r>
            <a:endParaRPr sz="1400" b="0" i="0" u="none" strike="noStrike" cap="none">
              <a:solidFill>
                <a:srgbClr val="000000"/>
              </a:solidFill>
              <a:latin typeface="Arial"/>
              <a:ea typeface="Arial"/>
              <a:cs typeface="Arial"/>
              <a:sym typeface="Arial"/>
            </a:endParaRPr>
          </a:p>
        </p:txBody>
      </p:sp>
      <p:sp>
        <p:nvSpPr>
          <p:cNvPr id="64" name="Google Shape;64;p4"/>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5" name="Google Shape;65;p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4"/>
          <p:cNvSpPr txBox="1"/>
          <p:nvPr/>
        </p:nvSpPr>
        <p:spPr>
          <a:xfrm>
            <a:off x="954675" y="1227522"/>
            <a:ext cx="423427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5E5C5D"/>
                </a:solidFill>
                <a:latin typeface="Calibri"/>
                <a:ea typeface="Calibri"/>
                <a:cs typeface="Calibri"/>
                <a:sym typeface="Calibri"/>
              </a:rPr>
              <a:t>FORMULACIÓN DEL PROBLEMA</a:t>
            </a:r>
            <a:endParaRPr sz="2000" b="1" i="0" u="none" strike="noStrike" cap="none">
              <a:solidFill>
                <a:srgbClr val="5E5C5D"/>
              </a:solidFill>
              <a:latin typeface="Calibri"/>
              <a:ea typeface="Calibri"/>
              <a:cs typeface="Calibri"/>
              <a:sym typeface="Calibri"/>
            </a:endParaRPr>
          </a:p>
        </p:txBody>
      </p:sp>
      <p:sp>
        <p:nvSpPr>
          <p:cNvPr id="67" name="Google Shape;67;p4"/>
          <p:cNvSpPr txBox="1"/>
          <p:nvPr/>
        </p:nvSpPr>
        <p:spPr>
          <a:xfrm>
            <a:off x="954675" y="1702952"/>
            <a:ext cx="594188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¿CÓMO PODEMOS AYUDAR A DICHOS EMPRENDEDORES A CONCRETAR SUS VENTAS MÁS FÁCILMENTE?</a:t>
            </a:r>
            <a:endParaRPr sz="1400" b="0" i="0" u="none" strike="noStrike" cap="none">
              <a:solidFill>
                <a:srgbClr val="000000"/>
              </a:solidFill>
              <a:latin typeface="Arial"/>
              <a:ea typeface="Arial"/>
              <a:cs typeface="Arial"/>
              <a:sym typeface="Arial"/>
            </a:endParaRPr>
          </a:p>
        </p:txBody>
      </p:sp>
      <p:sp>
        <p:nvSpPr>
          <p:cNvPr id="68" name="Google Shape;68;p4"/>
          <p:cNvSpPr txBox="1"/>
          <p:nvPr/>
        </p:nvSpPr>
        <p:spPr>
          <a:xfrm>
            <a:off x="990201" y="2609551"/>
            <a:ext cx="259126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5E5C5D"/>
                </a:solidFill>
                <a:latin typeface="Calibri"/>
                <a:ea typeface="Calibri"/>
                <a:cs typeface="Calibri"/>
                <a:sym typeface="Calibri"/>
              </a:rPr>
              <a:t>Objetivo General</a:t>
            </a:r>
            <a:endParaRPr sz="1400" b="0" i="0" u="none" strike="noStrike" cap="none">
              <a:solidFill>
                <a:srgbClr val="000000"/>
              </a:solidFill>
              <a:latin typeface="Arial"/>
              <a:ea typeface="Arial"/>
              <a:cs typeface="Arial"/>
              <a:sym typeface="Arial"/>
            </a:endParaRPr>
          </a:p>
        </p:txBody>
      </p:sp>
      <p:sp>
        <p:nvSpPr>
          <p:cNvPr id="69" name="Google Shape;69;p4"/>
          <p:cNvSpPr txBox="1"/>
          <p:nvPr/>
        </p:nvSpPr>
        <p:spPr>
          <a:xfrm>
            <a:off x="990200" y="3006143"/>
            <a:ext cx="669448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5E5C5D"/>
                </a:solidFill>
                <a:latin typeface="Calibri"/>
                <a:ea typeface="Calibri"/>
                <a:cs typeface="Calibri"/>
                <a:sym typeface="Calibri"/>
              </a:rPr>
              <a:t>Desarrollar</a:t>
            </a:r>
            <a:r>
              <a:rPr lang="es-CO" sz="1600" b="0" i="0" u="none" strike="noStrike" cap="none">
                <a:solidFill>
                  <a:srgbClr val="5E5C5D"/>
                </a:solidFill>
                <a:latin typeface="Calibri"/>
                <a:ea typeface="Calibri"/>
                <a:cs typeface="Calibri"/>
                <a:sym typeface="Calibri"/>
              </a:rPr>
              <a:t> un </a:t>
            </a:r>
            <a:r>
              <a:rPr lang="es-CO" sz="1600" b="1" i="0" u="none" strike="noStrike" cap="none">
                <a:solidFill>
                  <a:srgbClr val="5E5C5D"/>
                </a:solidFill>
                <a:latin typeface="Calibri"/>
                <a:ea typeface="Calibri"/>
                <a:cs typeface="Calibri"/>
                <a:sym typeface="Calibri"/>
              </a:rPr>
              <a:t>Sistema de Información </a:t>
            </a:r>
            <a:r>
              <a:rPr lang="es-CO" sz="1600" b="0" i="0" u="none" strike="noStrike" cap="none">
                <a:solidFill>
                  <a:srgbClr val="5E5C5D"/>
                </a:solidFill>
                <a:latin typeface="Calibri"/>
                <a:ea typeface="Calibri"/>
                <a:cs typeface="Calibri"/>
                <a:sym typeface="Calibri"/>
              </a:rPr>
              <a:t>bajo plataforma web que permita a los emprendedores de venta de computadores portátiles publicar sus productos y venderlos de forma segura.</a:t>
            </a:r>
            <a:endParaRPr sz="1400" b="0" i="0" u="none" strike="noStrike" cap="none">
              <a:solidFill>
                <a:srgbClr val="000000"/>
              </a:solidFill>
              <a:latin typeface="Arial"/>
              <a:ea typeface="Arial"/>
              <a:cs typeface="Arial"/>
              <a:sym typeface="Arial"/>
            </a:endParaRPr>
          </a:p>
        </p:txBody>
      </p:sp>
      <p:pic>
        <p:nvPicPr>
          <p:cNvPr id="70" name="Google Shape;70;p4"/>
          <p:cNvPicPr preferRelativeResize="0"/>
          <p:nvPr/>
        </p:nvPicPr>
        <p:blipFill rotWithShape="1">
          <a:blip r:embed="rId4">
            <a:alphaModFix/>
          </a:blip>
          <a:srcRect/>
          <a:stretch/>
        </p:blipFill>
        <p:spPr>
          <a:xfrm>
            <a:off x="1077757" y="2304875"/>
            <a:ext cx="265430" cy="419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p:nvPr/>
        </p:nvSpPr>
        <p:spPr>
          <a:xfrm>
            <a:off x="-88900" y="0"/>
            <a:ext cx="923290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371" name="Google Shape;371;p39"/>
          <p:cNvGraphicFramePr/>
          <p:nvPr/>
        </p:nvGraphicFramePr>
        <p:xfrm>
          <a:off x="219175" y="187286"/>
          <a:ext cx="3000000" cy="3000000"/>
        </p:xfrm>
        <a:graphic>
          <a:graphicData uri="http://schemas.openxmlformats.org/drawingml/2006/table">
            <a:tbl>
              <a:tblPr>
                <a:noFill/>
                <a:tableStyleId>{603204EF-8C09-4E0F-B688-586175BA0EDF}</a:tableStyleId>
              </a:tblPr>
              <a:tblGrid>
                <a:gridCol w="513850">
                  <a:extLst>
                    <a:ext uri="{9D8B030D-6E8A-4147-A177-3AD203B41FA5}">
                      <a16:colId xmlns:a16="http://schemas.microsoft.com/office/drawing/2014/main" val="20000"/>
                    </a:ext>
                  </a:extLst>
                </a:gridCol>
                <a:gridCol w="860125">
                  <a:extLst>
                    <a:ext uri="{9D8B030D-6E8A-4147-A177-3AD203B41FA5}">
                      <a16:colId xmlns:a16="http://schemas.microsoft.com/office/drawing/2014/main" val="20001"/>
                    </a:ext>
                  </a:extLst>
                </a:gridCol>
                <a:gridCol w="1295775">
                  <a:extLst>
                    <a:ext uri="{9D8B030D-6E8A-4147-A177-3AD203B41FA5}">
                      <a16:colId xmlns:a16="http://schemas.microsoft.com/office/drawing/2014/main" val="20002"/>
                    </a:ext>
                  </a:extLst>
                </a:gridCol>
                <a:gridCol w="1566650">
                  <a:extLst>
                    <a:ext uri="{9D8B030D-6E8A-4147-A177-3AD203B41FA5}">
                      <a16:colId xmlns:a16="http://schemas.microsoft.com/office/drawing/2014/main" val="20003"/>
                    </a:ext>
                  </a:extLst>
                </a:gridCol>
                <a:gridCol w="1753750">
                  <a:extLst>
                    <a:ext uri="{9D8B030D-6E8A-4147-A177-3AD203B41FA5}">
                      <a16:colId xmlns:a16="http://schemas.microsoft.com/office/drawing/2014/main" val="20004"/>
                    </a:ext>
                  </a:extLst>
                </a:gridCol>
                <a:gridCol w="2613875">
                  <a:extLst>
                    <a:ext uri="{9D8B030D-6E8A-4147-A177-3AD203B41FA5}">
                      <a16:colId xmlns:a16="http://schemas.microsoft.com/office/drawing/2014/main" val="20005"/>
                    </a:ext>
                  </a:extLst>
                </a:gridCol>
              </a:tblGrid>
              <a:tr h="646175">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ID Story</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Titulo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COMO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QUIERO</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PARA</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Criterios de Aceptación</a:t>
                      </a:r>
                      <a:endParaRPr sz="1200" b="1" i="0" u="none" strike="noStrike" cap="none">
                        <a:solidFill>
                          <a:schemeClr val="lt1"/>
                        </a:solidFill>
                        <a:latin typeface="Calibri"/>
                        <a:ea typeface="Calibri"/>
                        <a:cs typeface="Calibri"/>
                        <a:sym typeface="Calibri"/>
                      </a:endParaRPr>
                    </a:p>
                  </a:txBody>
                  <a:tcPr marL="7675" marR="7675" marT="7675" marB="0" anchor="ctr">
                    <a:solidFill>
                      <a:srgbClr val="FB7E1A"/>
                    </a:solidFill>
                  </a:tcPr>
                </a:tc>
                <a:extLst>
                  <a:ext uri="{0D108BD9-81ED-4DB2-BD59-A6C34878D82A}">
                    <a16:rowId xmlns:a16="http://schemas.microsoft.com/office/drawing/2014/main" val="10000"/>
                  </a:ext>
                </a:extLst>
              </a:tr>
              <a:tr h="1117625">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17</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Aceptar compra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rgbClr val="FF0000"/>
                          </a:solidFill>
                        </a:rPr>
                        <a:t>Confirmar la compra</a:t>
                      </a:r>
                      <a:endParaRPr sz="1200" b="1" i="0" u="none" strike="noStrike" cap="none">
                        <a:solidFill>
                          <a:srgbClr val="FF0000"/>
                        </a:solidFill>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Que se </a:t>
                      </a:r>
                      <a:r>
                        <a:rPr lang="es-CO" sz="1200" b="1" u="none" strike="noStrike" cap="none">
                          <a:solidFill>
                            <a:srgbClr val="FF0000"/>
                          </a:solidFill>
                        </a:rPr>
                        <a:t>generar una factura electrónica con el resumen de mi compra</a:t>
                      </a:r>
                      <a:endParaRPr sz="1200" b="1" i="0" u="none" strike="noStrike" cap="none">
                        <a:solidFill>
                          <a:srgbClr val="FF0000"/>
                        </a:solidFill>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rgbClr val="FF0000"/>
                          </a:solidFill>
                        </a:rPr>
                        <a:t>Dado que es crucial para un cliente tener seguridad sobre su compra</a:t>
                      </a:r>
                      <a:r>
                        <a:rPr lang="es-CO" sz="1200" u="none" strike="noStrike" cap="none"/>
                        <a:t>, cuando confirme la compra de un producto, generar una factura y entonces estará seguro de lo que adquirió.</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1"/>
                  </a:ext>
                </a:extLst>
              </a:tr>
              <a:tr h="139705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18</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Factura Electrónica</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Recibir la Factura electrónica por correo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Exigir garantía en caso de algún problema externo que afecte la entrega del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importante que el cliente haga valer sus derechos, cuando se llegue a presentar un problema con el envío, tendrá un soporte de la compra en su correo y entonces podrá exigir garantías sobre su compra.</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2"/>
                  </a:ext>
                </a:extLst>
              </a:tr>
              <a:tr h="1627150">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19</a:t>
                      </a:r>
                      <a:endParaRPr sz="1200" b="1"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Calificar Productos</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u="none" strike="noStrike" cap="none"/>
                        <a:t>Dejar una reseña a cualquier producto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Expresar mi opinión y dar a conocer mi experiencia con los productos que haya adquirido.</a:t>
                      </a:r>
                      <a:endParaRPr sz="1200" b="0" i="0" u="none" strike="noStrike" cap="none">
                        <a:solidFill>
                          <a:srgbClr val="000000"/>
                        </a:solidFill>
                        <a:latin typeface="Calibri"/>
                        <a:ea typeface="Calibri"/>
                        <a:cs typeface="Calibri"/>
                        <a:sym typeface="Calibri"/>
                      </a:endParaRPr>
                    </a:p>
                  </a:txBody>
                  <a:tcPr marL="7675" marR="7675" marT="7675"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Dado que es necesario llevar la información de los productos mejor calificados, cuando se trata de verificar la calidad de un producto, poder ver las reseñas del mismo y entonces saber si es un producto de calidad</a:t>
                      </a:r>
                      <a:endParaRPr sz="1200" b="0" i="0" u="none" strike="noStrike" cap="none">
                        <a:solidFill>
                          <a:srgbClr val="000000"/>
                        </a:solidFill>
                        <a:latin typeface="Calibri"/>
                        <a:ea typeface="Calibri"/>
                        <a:cs typeface="Calibri"/>
                        <a:sym typeface="Calibri"/>
                      </a:endParaRPr>
                    </a:p>
                  </a:txBody>
                  <a:tcPr marL="7675" marR="7675" marT="767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p:nvPr/>
        </p:nvSpPr>
        <p:spPr>
          <a:xfrm>
            <a:off x="1776165" y="1786920"/>
            <a:ext cx="559167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a:solidFill>
                  <a:schemeClr val="lt1"/>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82" name="Google Shape;382;p41"/>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83" name="Google Shape;383;p41"/>
          <p:cNvSpPr txBox="1"/>
          <p:nvPr/>
        </p:nvSpPr>
        <p:spPr>
          <a:xfrm>
            <a:off x="954675" y="167015"/>
            <a:ext cx="23346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384" name="Google Shape;384;p41"/>
          <p:cNvPicPr preferRelativeResize="0"/>
          <p:nvPr/>
        </p:nvPicPr>
        <p:blipFill rotWithShape="1">
          <a:blip r:embed="rId4">
            <a:alphaModFix/>
          </a:blip>
          <a:srcRect/>
          <a:stretch/>
        </p:blipFill>
        <p:spPr>
          <a:xfrm>
            <a:off x="1308811" y="874901"/>
            <a:ext cx="4545891" cy="41400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2"/>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90" name="Google Shape;390;p4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91" name="Google Shape;391;p42"/>
          <p:cNvSpPr txBox="1"/>
          <p:nvPr/>
        </p:nvSpPr>
        <p:spPr>
          <a:xfrm>
            <a:off x="954675" y="167015"/>
            <a:ext cx="23727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392" name="Google Shape;392;p42"/>
          <p:cNvPicPr preferRelativeResize="0"/>
          <p:nvPr/>
        </p:nvPicPr>
        <p:blipFill rotWithShape="1">
          <a:blip r:embed="rId4">
            <a:alphaModFix/>
          </a:blip>
          <a:srcRect l="2323" t="-495" r="-129" b="495"/>
          <a:stretch/>
        </p:blipFill>
        <p:spPr>
          <a:xfrm>
            <a:off x="926080" y="928142"/>
            <a:ext cx="7291840" cy="40483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pic>
        <p:nvPicPr>
          <p:cNvPr id="398" name="Google Shape;398;p4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399" name="Google Shape;399;p43"/>
          <p:cNvSpPr txBox="1"/>
          <p:nvPr/>
        </p:nvSpPr>
        <p:spPr>
          <a:xfrm>
            <a:off x="954675" y="167015"/>
            <a:ext cx="23727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rgbClr val="E8E6E8"/>
                </a:solidFill>
                <a:latin typeface="Calibri"/>
                <a:ea typeface="Calibri"/>
                <a:cs typeface="Calibri"/>
                <a:sym typeface="Calibri"/>
              </a:rPr>
              <a:t>CASOS DE USO (UML)</a:t>
            </a:r>
            <a:endParaRPr sz="1400" b="0" i="0" u="none" strike="noStrike" cap="none">
              <a:solidFill>
                <a:srgbClr val="000000"/>
              </a:solidFill>
              <a:latin typeface="Arial"/>
              <a:ea typeface="Arial"/>
              <a:cs typeface="Arial"/>
              <a:sym typeface="Arial"/>
            </a:endParaRPr>
          </a:p>
        </p:txBody>
      </p:sp>
      <p:pic>
        <p:nvPicPr>
          <p:cNvPr id="400" name="Google Shape;400;p43"/>
          <p:cNvPicPr preferRelativeResize="0"/>
          <p:nvPr/>
        </p:nvPicPr>
        <p:blipFill rotWithShape="1">
          <a:blip r:embed="rId4">
            <a:alphaModFix/>
          </a:blip>
          <a:srcRect/>
          <a:stretch/>
        </p:blipFill>
        <p:spPr>
          <a:xfrm>
            <a:off x="1804036" y="1028959"/>
            <a:ext cx="5535927" cy="41145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p:nvPr/>
        </p:nvSpPr>
        <p:spPr>
          <a:xfrm>
            <a:off x="0" y="3"/>
            <a:ext cx="9144000" cy="5143499"/>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0"/>
              </a:spcBef>
              <a:spcAft>
                <a:spcPts val="0"/>
              </a:spcAft>
              <a:buNone/>
            </a:pPr>
            <a:endParaRPr sz="3200" b="0" i="0" u="none" strike="noStrike" cap="none">
              <a:solidFill>
                <a:schemeClr val="dk1"/>
              </a:solidFill>
              <a:latin typeface="Calibri"/>
              <a:ea typeface="Calibri"/>
              <a:cs typeface="Calibri"/>
              <a:sym typeface="Calibri"/>
            </a:endParaRPr>
          </a:p>
        </p:txBody>
      </p:sp>
      <p:sp>
        <p:nvSpPr>
          <p:cNvPr id="406" name="Google Shape;406;p44"/>
          <p:cNvSpPr txBox="1"/>
          <p:nvPr/>
        </p:nvSpPr>
        <p:spPr>
          <a:xfrm>
            <a:off x="1776165" y="1848475"/>
            <a:ext cx="5591670"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CASOS DE USO EXTENDIDOS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12" name="Google Shape;412;p45"/>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CU-001 - Registrar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Administrador, 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tiene interés en registrarse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Se registra el usuario y espera que le asigne su rol para poder acceder a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Carga el formulario para realizar el registro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2.Diligenciar formulario con la información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formulario.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Validar Información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4.Guardar el registro del usuario en la base de datos.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 muestra mensaje “El registro se ha realizado con éxito”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8535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3.a. Al momento de confirmar el formulario falta o se ingresó un dato mal se mostrará un mensaje indicando el error. (Falta Seleccionar Tipo de Documento)</a:t>
                      </a:r>
                      <a:br>
                        <a:rPr lang="es-CO" sz="1200" u="none" strike="noStrike" cap="none"/>
                      </a:br>
                      <a:r>
                        <a:rPr lang="es-CO" sz="1200" u="none" strike="noStrike" cap="none"/>
                        <a:t>3. b. Si al momento de confirmar formulario el usuario ya existe se generará un mensaje de aviso mostrando que ya hay un usuario con los mismos datos.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18" name="Google Shape;418;p46"/>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30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CU-002 – Realizar Login</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Administrador, Vendedor.</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La persona ya debe estar registrada en el aplicativo.</a:t>
                      </a:r>
                      <a:endParaRPr sz="1400" u="none" strike="noStrike" cap="none"/>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19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 El usuario accede al aplicativo por primera vez, para visualizarlo según su rol</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30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0" marR="0" marT="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4"/>
                  </a:ext>
                </a:extLst>
              </a:tr>
              <a:tr h="580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1.Cargar el formulario para realizar el Login del usuario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5"/>
                  </a:ext>
                </a:extLst>
              </a:tr>
              <a:tr h="5477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2.Diligenciar el formulario con la información y contraseña con la que se registro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6"/>
                  </a:ext>
                </a:extLst>
              </a:tr>
              <a:tr h="271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formulario.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7"/>
                  </a:ext>
                </a:extLst>
              </a:tr>
              <a:tr h="5396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la información dada coincida con la del registro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8"/>
                  </a:ext>
                </a:extLst>
              </a:tr>
              <a:tr h="673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5.Muestra el mensaje “El Login se ha realizado con éxito”</a:t>
                      </a:r>
                      <a:endParaRPr sz="1200" b="0" i="0" u="none" strike="noStrike" cap="none">
                        <a:solidFill>
                          <a:srgbClr val="000000"/>
                        </a:solidFill>
                        <a:latin typeface="Calibri"/>
                        <a:ea typeface="Calibri"/>
                        <a:cs typeface="Calibri"/>
                        <a:sym typeface="Calibri"/>
                      </a:endParaRPr>
                    </a:p>
                  </a:txBody>
                  <a:tcPr marL="0" marR="0" marT="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0" marR="0" marT="0" marB="0" anchor="ctr"/>
                </a:tc>
                <a:extLst>
                  <a:ext uri="{0D108BD9-81ED-4DB2-BD59-A6C34878D82A}">
                    <a16:rowId xmlns:a16="http://schemas.microsoft.com/office/drawing/2014/main" val="10009"/>
                  </a:ext>
                </a:extLst>
              </a:tr>
              <a:tr h="8521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 Al momento de confirmar el formulario y no se hallan los espacios obligatorios se mostrará un mensaje de aviso. (Hacen falta los siguientes datos)</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4.Al momento de que la información no coincida con la dada en el registro se mostrará un mensaje con el error. (Los datos son incorrectos no se ha encontrado al usuario).</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0" marR="0" marT="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0" marR="0"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24" name="Google Shape;424;p47"/>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1892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CU-003 – Validar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0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392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confirmó el formulario de registro y Login.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698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Validar que la información dada por los usuarios sea correcta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07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763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Mandar un correo con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353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2.Confirmar que el usuario ya utilizó el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35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3.informarle al sistema que el usuario registrado es confiable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353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el usuario cumplió con la medida de seguridad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68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5.Proceder a darle permiso al usuario para que acceda al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798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2.a.Si el usuario informa que no le llego ningún código de verificación proceder a enviarlo de nuevo</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2.b. Si el usuario no confirmo el código de verificación e intenta entrar al aplicativo haciendo caso omiso al correo se procede a bloquear al usuario</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0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30" name="Google Shape;430;p48"/>
          <p:cNvGraphicFramePr/>
          <p:nvPr/>
        </p:nvGraphicFramePr>
        <p:xfrm>
          <a:off x="191675" y="181329"/>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1032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CU-007 – Añadir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0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506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debe contar con el rol necesario para poder añadir y editar los productos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847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Que el vendedor ingrese los productos que tiene en su dominio, para iniciar un sustento económico por medio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103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603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Agregar el producto que va a poner a la venta en el aplicativo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60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2.Ingresar las especificaciones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74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3.Evidenciar si el producto cumple con los requisitos legales para ser publicado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74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 Leer el producto agregado y acomodarlo según características en la zona de búsqueda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4228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5.Espera a que otro usuario con el rol de cliente se interese por 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745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 Si el producto parece sospechoso porque incumple con los requisitos legales, o las características son falsas proceder a bloquear al usuario y evitar su publicación.</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5. Si el producto no es bien calificado, el vendedor puede retirarlo si así lo desea.</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10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5"/>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77" name="Google Shape;77;p5"/>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5"/>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PRODUCTO</a:t>
            </a:r>
            <a:endParaRPr sz="1400" b="0" i="0" u="none" strike="noStrike" cap="none">
              <a:solidFill>
                <a:srgbClr val="000000"/>
              </a:solidFill>
              <a:latin typeface="Arial"/>
              <a:ea typeface="Arial"/>
              <a:cs typeface="Arial"/>
              <a:sym typeface="Arial"/>
            </a:endParaRPr>
          </a:p>
        </p:txBody>
      </p:sp>
      <p:pic>
        <p:nvPicPr>
          <p:cNvPr id="79" name="Google Shape;79;p5"/>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80" name="Google Shape;80;p5"/>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sp>
        <p:nvSpPr>
          <p:cNvPr id="81" name="Google Shape;81;p5"/>
          <p:cNvSpPr txBox="1"/>
          <p:nvPr/>
        </p:nvSpPr>
        <p:spPr>
          <a:xfrm>
            <a:off x="5960233" y="332677"/>
            <a:ext cx="2891834" cy="447814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Ofrecer una interfaz agradable e intuitiva.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Optimizar el desarrollo del aplicativo para reducir tiempos de carga.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Implementar un sistema de pago en línea.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Mostrar los distintos productos que se van a vender.</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Instaurar una función de comparación entre 2 o más productos.</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Agregar un sistema de filtros de búsqueda.</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Resaltar características destacables de cada producto.</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5E5C5D"/>
              </a:buClr>
              <a:buSzPts val="1500"/>
              <a:buFont typeface="Arial"/>
              <a:buChar char="•"/>
            </a:pPr>
            <a:r>
              <a:rPr lang="es-CO" sz="1500" b="0" i="0" u="none" strike="noStrike" cap="none">
                <a:solidFill>
                  <a:srgbClr val="5E5C5D"/>
                </a:solidFill>
                <a:latin typeface="Calibri"/>
                <a:ea typeface="Calibri"/>
                <a:cs typeface="Calibri"/>
                <a:sym typeface="Calibri"/>
              </a:rPr>
              <a:t>Mostrar las especificaciones de los productos, así como su valor y promociones.</a:t>
            </a:r>
            <a:endParaRPr sz="1400" b="0" i="0" u="none" strike="noStrike" cap="none">
              <a:solidFill>
                <a:srgbClr val="000000"/>
              </a:solidFill>
              <a:latin typeface="Arial"/>
              <a:ea typeface="Arial"/>
              <a:cs typeface="Arial"/>
              <a:sym typeface="Arial"/>
            </a:endParaRPr>
          </a:p>
        </p:txBody>
      </p:sp>
      <p:pic>
        <p:nvPicPr>
          <p:cNvPr id="82" name="Google Shape;82;p5"/>
          <p:cNvPicPr preferRelativeResize="0"/>
          <p:nvPr/>
        </p:nvPicPr>
        <p:blipFill rotWithShape="1">
          <a:blip r:embed="rId5">
            <a:alphaModFix/>
          </a:blip>
          <a:srcRect l="34952" r="34951"/>
          <a:stretch/>
        </p:blipFill>
        <p:spPr>
          <a:xfrm rot="5400000">
            <a:off x="3927495" y="2436061"/>
            <a:ext cx="51688" cy="1623041"/>
          </a:xfrm>
          <a:prstGeom prst="rect">
            <a:avLst/>
          </a:prstGeom>
          <a:noFill/>
          <a:ln>
            <a:noFill/>
          </a:ln>
        </p:spPr>
      </p:pic>
      <p:pic>
        <p:nvPicPr>
          <p:cNvPr id="83" name="Google Shape;83;p5"/>
          <p:cNvPicPr preferRelativeResize="0"/>
          <p:nvPr/>
        </p:nvPicPr>
        <p:blipFill rotWithShape="1">
          <a:blip r:embed="rId5">
            <a:alphaModFix/>
          </a:blip>
          <a:srcRect l="34952" r="34951"/>
          <a:stretch/>
        </p:blipFill>
        <p:spPr>
          <a:xfrm>
            <a:off x="5685239" y="332675"/>
            <a:ext cx="45719" cy="45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36" name="Google Shape;436;p49"/>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33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CU-012 – Comparar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Para poder facilitar el encuentro del artículo deseado cuando hay más de un artículo parecido en sus características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33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40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dos o más productos para comparar y encontrar el que más le interese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2.Proporcionar de una forma sencilla las herramientas de comparar dos o más productos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3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3.Seleccionar los productos de su interés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4.Dar a conocer las diferencias que tengan ambos productos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6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5.Seleccionar el producto que más le llamó la atención entre los que le recomendó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981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42" name="Google Shape;442;p50"/>
          <p:cNvGraphicFramePr/>
          <p:nvPr/>
        </p:nvGraphicFramePr>
        <p:xfrm>
          <a:off x="191675" y="166104"/>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CU-004 – Bloquear usuario</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administrador tiene dudas sobre la información de un registro de usuario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Permitir que el aplicativo tenga usuarios confiables y legítimos para tener una buena seguridad</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 Mandar un correo con código de verificación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2.Confirmar que usuario está infligiendo con la medida de seguridad</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3.Tomar medidas de seguridad con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4.Verificar que el usuario no cumplió con la medida de seguridad</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5.Proceder a bloquear al usuario de manera permanente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6803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2.Si el usuario tuvo problemas con el código de seguridad reenviar de nuevo al correo.</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s-CO" sz="1200" u="none" strike="noStrike" cap="none"/>
                        <a:t>3.Permitir que el usuario pueda verificar el código por medio del correo</a:t>
                      </a:r>
                      <a:endParaRPr sz="1400" u="none" strike="noStrike" cap="none"/>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48" name="Google Shape;448;p51"/>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002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CU-005 – Base de datos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0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383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ya debe estar registrada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34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El administrador quiere guardar la información de los productos y de los usuarios con otros roles para llevar una buena organización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002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74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1.Crear la base de datos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33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2.Realizar y organizar la base de datos de los productos y usuarios registrados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34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3.Hacer actualizaciones muy seguido para llevar un orden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741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4.Llevar a cabo el control de versiones en los cambios que haga el administrador a medida que introduce nueva información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658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5.Dejar funcional la base datos creada por el administrador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86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5.Si por algún motivo el sistema encuentra un fallo procederá a dejar un mensaje de error. (En la base de datos se ha encontrado un espacio en blanco)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0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54" name="Google Shape;454;p52"/>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CU-006 – Interfaz</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Administrador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La persona debe ser la encargada de manejar el aplicativo web</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Se desarrolla con el fin de darle imagen propia al aplicativo y para que los usuarios tengan una herramienta sencilla e intuitiva y así lograr que los usuarios le den utilidad a la página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1.Usar la herramienta de diseño para agregar contenido a la interfaz del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2.Realizar un diseño de interfaz intuitivo y sencillo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3.El sistema guardará los cambios realizados en la interfaz</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4.Dejar en estado funcional todos los cambios aplicados revisándolos para que no haya errores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5.Confirmar todos los cambios realizados y ponerlo en funcionamiento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3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 Si se encuentra un error por parte del actor indicarlo mostrando un mensaje de error en pantalla. (Algo ha salido mal en el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60" name="Google Shape;460;p53"/>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CU-008 – Estadísticas de ventas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haber realizado ventas exitosas anteriormente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El vendedor puede llevar un orden e información de los productos que más ha vendido y que precios son los que mejor le han funcionado.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1.Cargar desde la base de datos la información de un usuario con el rol de vendedor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2.Crear una gráfica con la información sobre las ventas del vendedor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3.Evidenciar por medio de la gráfica cuál es el comportamiento de las ventas que ha tenido últimamente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4.Crear una tabla donde organice la información entregada por medio de la gráfica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5.Crear un plan de ventas para mejorar las estadísticas ya obtenidas.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3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5.Si las estadísticas de venta ya son buenas podrá seguir con el plan de ventas de siempre.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66" name="Google Shape;466;p54"/>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CU-009 – Consultar pedidos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en estado activo una venta a realizar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Que el vendedor esté al tanto del estado del producto que ya este pedido para que no ocurra ningún inconveniente.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1.Entrar en contacto con la empresa del envió para saber el estado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2.Ver en qué estado está el producto pedido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3.Saber cuántos pedidos están activos y cuales ya fueron entregados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4.Informar al aplicativo el estado de los productos que están activos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5.Crear un informe de estadísticas de ventas según las criticas dejadas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094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3.Si en la empresa hubo un problema con el envío proceder a informar al cliente y al vendedor para proceder a la solución del inconveniente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5"/>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72" name="Google Shape;472;p55"/>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CU-010 – Promocionar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Vendedor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en cuenta los precios del producto publicado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Garantiza una forma de crecer en el aplicativo por medio de promociones interesantes que llamen la atención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1.Editar el producto al que le va a agregar la promoción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2.Crear un informe del precio nuevo para saber si la promoción es confiable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si desea editar el producto seleccionado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4.Una vez confirmado publicar de nuevo el producto con la explicación de la promoción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5.Acomodar de nuevo el producto en la sección de promociones</a:t>
                      </a:r>
                      <a:endParaRPr sz="1400" u="none" strike="noStrike" cap="none"/>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834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2.Si la promoción no tiene un precio legal o es muy sospechosa el sistema va a impedir que el vendedor haga pública la promoción.</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cada mes.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78" name="Google Shape;478;p56"/>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26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CU-011 – Buscar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1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2724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Proporcionar una sección de búsqueda para que el usuario encuentre el producto que desea, de una forma más sencilla y eficaz.</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26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1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 la sección de búsqueda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 proporcionar de una forma sencilla las herramientas de filtros por características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27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3.Seleccionar los filtros que son de su interés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0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4.Encontrar eficazmente los productos más parecidos a los filtros seleccionados por el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4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5.Seleccionar el producto que más le llamó la atención entre los que le recomendó el aplicativo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413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2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84" name="Google Shape;484;p57"/>
          <p:cNvGraphicFramePr/>
          <p:nvPr/>
        </p:nvGraphicFramePr>
        <p:xfrm>
          <a:off x="191675" y="177751"/>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71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CU-013 – Pedir asesoría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Darle una opinión e información extra al vendedor para que tenga mayor claridad sobre el tema y los productos que busca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71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48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 la sección de asesoría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2.Encontrar un asesor disponible en el momento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8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3.Poner en contacto al asesor y al cliente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658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4.Solicitar la información y realizar las preguntas necesarias para solventar las dudas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9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5.Tomar una decisión sobre los productos y temas en los cuales tenía dudas.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198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8"/>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90" name="Google Shape;490;p58"/>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33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CU-014 – Carrito de compras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2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Garantizar un orden cuando el cliente quiera comprar más de un artículo dando información detallada y guardándolo en una herramienta del sistema.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33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840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1.Elegir los productos a comprar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24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2.Proceder a enviar los productos seleccionados al carrito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3.Si desea realizar la compra primero se debe dirigir al carrito para proceder a realizar la compra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55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Calibri"/>
                          <a:ea typeface="Calibri"/>
                          <a:cs typeface="Calibri"/>
                          <a:sym typeface="Calibri"/>
                        </a:rPr>
                        <a:t>4.Confirmar si los productos que se encuentran en el carrito los va a comprar todos o desea retirar alguno</a:t>
                      </a:r>
                      <a:endParaRPr sz="1400" u="none" strike="noStrike" cap="none"/>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769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5.Confirmar la compra del producto y procederá a enviarlo a realizar el pago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3160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33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78"/>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90" name="Google Shape;90;p78"/>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78"/>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PROYECTO</a:t>
            </a:r>
            <a:endParaRPr sz="1400" b="0" i="0" u="none" strike="noStrike" cap="none">
              <a:solidFill>
                <a:srgbClr val="000000"/>
              </a:solidFill>
              <a:latin typeface="Arial"/>
              <a:ea typeface="Arial"/>
              <a:cs typeface="Arial"/>
              <a:sym typeface="Arial"/>
            </a:endParaRPr>
          </a:p>
        </p:txBody>
      </p:sp>
      <p:pic>
        <p:nvPicPr>
          <p:cNvPr id="92" name="Google Shape;92;p78"/>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93" name="Google Shape;93;p78"/>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pic>
        <p:nvPicPr>
          <p:cNvPr id="94" name="Google Shape;94;p78"/>
          <p:cNvPicPr preferRelativeResize="0"/>
          <p:nvPr/>
        </p:nvPicPr>
        <p:blipFill rotWithShape="1">
          <a:blip r:embed="rId5">
            <a:alphaModFix/>
          </a:blip>
          <a:srcRect l="34952" r="34951"/>
          <a:stretch/>
        </p:blipFill>
        <p:spPr>
          <a:xfrm rot="5400000">
            <a:off x="3927495" y="2442736"/>
            <a:ext cx="51688" cy="1623041"/>
          </a:xfrm>
          <a:prstGeom prst="rect">
            <a:avLst/>
          </a:prstGeom>
          <a:noFill/>
          <a:ln>
            <a:noFill/>
          </a:ln>
        </p:spPr>
      </p:pic>
      <p:pic>
        <p:nvPicPr>
          <p:cNvPr id="95" name="Google Shape;95;p78"/>
          <p:cNvPicPr preferRelativeResize="0"/>
          <p:nvPr/>
        </p:nvPicPr>
        <p:blipFill rotWithShape="1">
          <a:blip r:embed="rId5">
            <a:alphaModFix/>
          </a:blip>
          <a:srcRect l="34952" r="34951"/>
          <a:stretch/>
        </p:blipFill>
        <p:spPr>
          <a:xfrm>
            <a:off x="5690115" y="1025172"/>
            <a:ext cx="45719" cy="3096000"/>
          </a:xfrm>
          <a:prstGeom prst="rect">
            <a:avLst/>
          </a:prstGeom>
          <a:noFill/>
          <a:ln>
            <a:noFill/>
          </a:ln>
        </p:spPr>
      </p:pic>
      <p:sp>
        <p:nvSpPr>
          <p:cNvPr id="96" name="Google Shape;96;p78"/>
          <p:cNvSpPr txBox="1"/>
          <p:nvPr/>
        </p:nvSpPr>
        <p:spPr>
          <a:xfrm>
            <a:off x="5712974" y="263445"/>
            <a:ext cx="3280618" cy="461660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Recopilar información que permita establecer los requerimientos funcionales de la plataforma.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Graficar los procesos del sistema de información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Analizar la información levantada para realizar las historias de usuario.</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Evaluar los casos de uso en base a las historias de usuario.</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Desarrollar los casos de uso extendidos, para una mayor comprensión de los requerimientos del sistema.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Realizar el diseño de la Base de Datos desde la normalización.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Crear un modelo relacional en base a las entidades creadas a partir de la normalización.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Generalizar los Modelos Entidad Relación para lograr un diseño más óptimo de la Base de Datos.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496" name="Google Shape;496;p59"/>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650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CU-015 –Información de pago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6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7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debió haberse registrado e ingresado al aplicativo de manera exitosa como cliente</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77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Verificar si la información de pago ingresada es compatible y aceptada en nuestro sistema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650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30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1.En la sección de agregar método de pago crear un formulario para 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64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2.Proporcionar los datos correctos acerca del método de pago que va a agregar</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77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el método de pago agregado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08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4.Evidenciar si el método de pago ingresado existe y es verídico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7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5.Agregar el método de pago y dejarlo como la información de pago del usuario en la base de datos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33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6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02" name="Google Shape;502;p60"/>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110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CU-016 –Aceptar compra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515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tener una compra en estado activo ya avanzada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861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Darle la oportunidad al cliente de revisar si el producto es el que desea o si quiere mirar más opciones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110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606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1.Estar ya en el momento en el que va a confirmar la compra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766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2.Avisar de que si quiere proceder al a confirmar la compra de los productos seleccionados</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861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y realizar el pago por el método que agregó anteriormente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629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4.Hacer una última revisión acerca de la información agregada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7025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5.Verificar y crear un mensaje de que le compra fue exitosa y no ocurrió ningún problema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716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110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1"/>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08" name="Google Shape;508;p61"/>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5875">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CU-017 –Factura electrónica </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58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532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debe haber confirmado l comprar de uno o más productos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66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Brindar la información de la compra realizada al cliente por medio de la creación de una factura electrónica</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5875">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12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1.Realizar la creación de la factura electrónica y enviarla al correo del usuario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49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2.Revisar si la información que hay en la factura está correcta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5624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3.Proceder a guardar la factura electrónica en caso de haber cualquier inconveniente</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491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4.Guardar una copia de la factura electrónica en caso de algún problema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527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5.Terminar el proceso de compra de los productos que le interesaron.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40550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58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p:nvPr/>
        </p:nvSpPr>
        <p:spPr>
          <a:xfrm>
            <a:off x="-88900" y="0"/>
            <a:ext cx="9201150" cy="5143500"/>
          </a:xfrm>
          <a:prstGeom prst="rect">
            <a:avLst/>
          </a:prstGeom>
          <a:solidFill>
            <a:srgbClr val="ECEBEC"/>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514" name="Google Shape;514;p62"/>
          <p:cNvGraphicFramePr/>
          <p:nvPr/>
        </p:nvGraphicFramePr>
        <p:xfrm>
          <a:off x="191675" y="177750"/>
          <a:ext cx="3000000" cy="3000000"/>
        </p:xfrm>
        <a:graphic>
          <a:graphicData uri="http://schemas.openxmlformats.org/drawingml/2006/table">
            <a:tbl>
              <a:tblPr>
                <a:noFill/>
                <a:tableStyleId>{603204EF-8C09-4E0F-B688-586175BA0EDF}</a:tableStyleId>
              </a:tblPr>
              <a:tblGrid>
                <a:gridCol w="3055625">
                  <a:extLst>
                    <a:ext uri="{9D8B030D-6E8A-4147-A177-3AD203B41FA5}">
                      <a16:colId xmlns:a16="http://schemas.microsoft.com/office/drawing/2014/main" val="20000"/>
                    </a:ext>
                  </a:extLst>
                </a:gridCol>
                <a:gridCol w="228075">
                  <a:extLst>
                    <a:ext uri="{9D8B030D-6E8A-4147-A177-3AD203B41FA5}">
                      <a16:colId xmlns:a16="http://schemas.microsoft.com/office/drawing/2014/main" val="20001"/>
                    </a:ext>
                  </a:extLst>
                </a:gridCol>
                <a:gridCol w="2548125">
                  <a:extLst>
                    <a:ext uri="{9D8B030D-6E8A-4147-A177-3AD203B41FA5}">
                      <a16:colId xmlns:a16="http://schemas.microsoft.com/office/drawing/2014/main" val="20002"/>
                    </a:ext>
                  </a:extLst>
                </a:gridCol>
                <a:gridCol w="2522200">
                  <a:extLst>
                    <a:ext uri="{9D8B030D-6E8A-4147-A177-3AD203B41FA5}">
                      <a16:colId xmlns:a16="http://schemas.microsoft.com/office/drawing/2014/main" val="20003"/>
                    </a:ext>
                  </a:extLst>
                </a:gridCol>
                <a:gridCol w="286000">
                  <a:extLst>
                    <a:ext uri="{9D8B030D-6E8A-4147-A177-3AD203B41FA5}">
                      <a16:colId xmlns:a16="http://schemas.microsoft.com/office/drawing/2014/main" val="20004"/>
                    </a:ext>
                  </a:extLst>
                </a:gridCol>
              </a:tblGrid>
              <a:tr h="207150">
                <a:tc gridSpan="5">
                  <a:txBody>
                    <a:bodyPr/>
                    <a:lstStyle/>
                    <a:p>
                      <a:pPr marL="0" marR="0" lvl="0" indent="0" algn="l"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Caso de Uso:  CU-018 –Calificar productos</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Actores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Cliente </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68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Precondiciones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El usuario ya debe tener un historial de compras del producto que va a calificar</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2"/>
                  </a:ext>
                </a:extLst>
              </a:tr>
              <a:tr h="3789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Garantías (Postcondiciones)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171450" marR="0" lvl="0" indent="-171450" algn="l" rtl="0">
                        <a:lnSpc>
                          <a:spcPct val="100000"/>
                        </a:lnSpc>
                        <a:spcBef>
                          <a:spcPts val="0"/>
                        </a:spcBef>
                        <a:spcAft>
                          <a:spcPts val="0"/>
                        </a:spcAft>
                        <a:buClr>
                          <a:schemeClr val="dk1"/>
                        </a:buClr>
                        <a:buSzPts val="1200"/>
                        <a:buFont typeface="Arial"/>
                        <a:buChar char="•"/>
                      </a:pPr>
                      <a:r>
                        <a:rPr lang="es-CO" sz="1200" u="none" strike="noStrike" cap="none"/>
                        <a:t>Sirve para crear diferentes recomendaciones y tener diferentes productos que son bien valorados y productos que no son bien recibidos</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r h="207150">
                <a:tc rowSpan="6">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 Principal, Básico o Normal (Escenario Principal)</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Actor</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O" sz="1200" b="1" u="none" strike="noStrike" cap="none">
                          <a:solidFill>
                            <a:schemeClr val="lt1"/>
                          </a:solidFill>
                        </a:rPr>
                        <a:t>Sistema</a:t>
                      </a:r>
                      <a:endParaRPr sz="1200" b="1" i="0" u="none" strike="noStrike" cap="none">
                        <a:solidFill>
                          <a:schemeClr val="lt1"/>
                        </a:solidFill>
                        <a:latin typeface="Calibri"/>
                        <a:ea typeface="Calibri"/>
                        <a:cs typeface="Calibri"/>
                        <a:sym typeface="Calibri"/>
                      </a:endParaRPr>
                    </a:p>
                  </a:txBody>
                  <a:tcPr marL="4950" marR="4950" marT="4950" marB="0" anchor="ctr">
                    <a:solidFill>
                      <a:srgbClr val="97BE2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4"/>
                  </a:ext>
                </a:extLst>
              </a:tr>
              <a:tr h="5948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1.Ingresar al aplicativo y mirar en productos pendientes de clasificación</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5"/>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2.Criticar de manera constructiva y con respeto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6"/>
                  </a:ext>
                </a:extLst>
              </a:tr>
              <a:tr h="37895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3.Confirmar que quiere hacer pública la calificación del producto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7"/>
                  </a:ext>
                </a:extLst>
              </a:tr>
              <a:tr h="552500">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4.Realizar y tomar la información agregada del producto calificado</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8"/>
                  </a:ext>
                </a:extLst>
              </a:tr>
              <a:tr h="689525">
                <a:tc vMerge="1">
                  <a:txBody>
                    <a:bodyPr/>
                    <a:lstStyle/>
                    <a:p>
                      <a:endParaRPr lang="es-CO"/>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5.Acomodar el producto según la calificación en una zona buena o mala.</a:t>
                      </a:r>
                      <a:endParaRPr sz="1200" b="0" i="0" u="none" strike="noStrike" cap="none">
                        <a:solidFill>
                          <a:srgbClr val="000000"/>
                        </a:solidFill>
                        <a:latin typeface="Calibri"/>
                        <a:ea typeface="Calibri"/>
                        <a:cs typeface="Calibri"/>
                        <a:sym typeface="Calibri"/>
                      </a:endParaRPr>
                    </a:p>
                  </a:txBody>
                  <a:tcPr marL="4950" marR="4950" marT="495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 </a:t>
                      </a:r>
                      <a:endParaRPr sz="1200" b="0" i="0" u="none" strike="noStrike" cap="none">
                        <a:solidFill>
                          <a:srgbClr val="000000"/>
                        </a:solidFill>
                        <a:latin typeface="Calibri"/>
                        <a:ea typeface="Calibri"/>
                        <a:cs typeface="Calibri"/>
                        <a:sym typeface="Calibri"/>
                      </a:endParaRPr>
                    </a:p>
                  </a:txBody>
                  <a:tcPr marL="4950" marR="4950" marT="4950" marB="0" anchor="ctr"/>
                </a:tc>
                <a:extLst>
                  <a:ext uri="{0D108BD9-81ED-4DB2-BD59-A6C34878D82A}">
                    <a16:rowId xmlns:a16="http://schemas.microsoft.com/office/drawing/2014/main" val="10009"/>
                  </a:ext>
                </a:extLst>
              </a:tr>
              <a:tr h="565275">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Flujos alternativos</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0"/>
                  </a:ext>
                </a:extLst>
              </a:tr>
              <a:tr h="207150">
                <a:tc>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Frecuencia de ocurrencia</a:t>
                      </a:r>
                      <a:endParaRPr sz="1200" b="0" i="0" u="none" strike="noStrike" cap="none">
                        <a:solidFill>
                          <a:srgbClr val="000000"/>
                        </a:solidFill>
                        <a:latin typeface="Calibri"/>
                        <a:ea typeface="Calibri"/>
                        <a:cs typeface="Calibri"/>
                        <a:sym typeface="Calibri"/>
                      </a:endParaRPr>
                    </a:p>
                  </a:txBody>
                  <a:tcPr marL="4950" marR="4950" marT="4950" marB="0" anchor="ctr"/>
                </a:tc>
                <a:tc gridSpan="4">
                  <a:txBody>
                    <a:bodyPr/>
                    <a:lstStyle/>
                    <a:p>
                      <a:pPr marL="0" marR="0" lvl="0" indent="0" algn="l" rtl="0">
                        <a:lnSpc>
                          <a:spcPct val="100000"/>
                        </a:lnSpc>
                        <a:spcBef>
                          <a:spcPts val="0"/>
                        </a:spcBef>
                        <a:spcAft>
                          <a:spcPts val="0"/>
                        </a:spcAft>
                        <a:buClr>
                          <a:srgbClr val="000000"/>
                        </a:buClr>
                        <a:buSzPts val="1200"/>
                        <a:buFont typeface="Arial"/>
                        <a:buNone/>
                      </a:pPr>
                      <a:r>
                        <a:rPr lang="es-CO" sz="1200" u="none" strike="noStrike" cap="none"/>
                        <a:t>Puede ser continuo.</a:t>
                      </a:r>
                      <a:endParaRPr sz="1200" b="0" i="0" u="none" strike="noStrike" cap="none">
                        <a:solidFill>
                          <a:srgbClr val="000000"/>
                        </a:solidFill>
                        <a:latin typeface="Calibri"/>
                        <a:ea typeface="Calibri"/>
                        <a:cs typeface="Calibri"/>
                        <a:sym typeface="Calibri"/>
                      </a:endParaRPr>
                    </a:p>
                  </a:txBody>
                  <a:tcPr marL="4950" marR="4950" marT="495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p:nvPr/>
        </p:nvSpPr>
        <p:spPr>
          <a:xfrm>
            <a:off x="733054" y="2571750"/>
            <a:ext cx="370789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Sistema de Información para la Compra y Venta de computadores portátiles por parte de nuevos emprendedores.</a:t>
            </a:r>
            <a:endParaRPr sz="1400" b="0" i="0" u="none" strike="noStrike" cap="none">
              <a:solidFill>
                <a:srgbClr val="000000"/>
              </a:solidFill>
              <a:latin typeface="Arial"/>
              <a:ea typeface="Arial"/>
              <a:cs typeface="Arial"/>
              <a:sym typeface="Arial"/>
            </a:endParaRPr>
          </a:p>
        </p:txBody>
      </p:sp>
      <p:grpSp>
        <p:nvGrpSpPr>
          <p:cNvPr id="520" name="Google Shape;520;p80"/>
          <p:cNvGrpSpPr/>
          <p:nvPr/>
        </p:nvGrpSpPr>
        <p:grpSpPr>
          <a:xfrm>
            <a:off x="733054" y="1477319"/>
            <a:ext cx="4432422" cy="931535"/>
            <a:chOff x="733054" y="1484000"/>
            <a:chExt cx="4432422" cy="931535"/>
          </a:xfrm>
        </p:grpSpPr>
        <p:sp>
          <p:nvSpPr>
            <p:cNvPr id="521" name="Google Shape;521;p80"/>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522" name="Google Shape;522;p80"/>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2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1"/>
          <p:cNvSpPr txBox="1"/>
          <p:nvPr/>
        </p:nvSpPr>
        <p:spPr>
          <a:xfrm>
            <a:off x="733054" y="2408854"/>
            <a:ext cx="370789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Anderson Camilo Quiñones Izaquita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Michell Motta Vega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Brandon Samyr Delgado Robles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Dilan Snaider Zapata Buitrago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Jhair Andres Rios Lopez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CO" sz="1800" b="1" i="0" u="none" strike="noStrike" cap="none">
                <a:solidFill>
                  <a:srgbClr val="ACC42D"/>
                </a:solidFill>
                <a:latin typeface="Calibri"/>
                <a:ea typeface="Calibri"/>
                <a:cs typeface="Calibri"/>
                <a:sym typeface="Calibri"/>
              </a:rPr>
              <a:t>Leidy Geraldine Moreno Junca</a:t>
            </a:r>
            <a:endParaRPr sz="1400" b="0" i="0" u="none" strike="noStrike" cap="none">
              <a:solidFill>
                <a:srgbClr val="000000"/>
              </a:solidFill>
              <a:latin typeface="Arial"/>
              <a:ea typeface="Arial"/>
              <a:cs typeface="Arial"/>
              <a:sym typeface="Arial"/>
            </a:endParaRPr>
          </a:p>
        </p:txBody>
      </p:sp>
      <p:grpSp>
        <p:nvGrpSpPr>
          <p:cNvPr id="528" name="Google Shape;528;p81"/>
          <p:cNvGrpSpPr/>
          <p:nvPr/>
        </p:nvGrpSpPr>
        <p:grpSpPr>
          <a:xfrm>
            <a:off x="733054" y="1477319"/>
            <a:ext cx="4432422" cy="931535"/>
            <a:chOff x="733054" y="1484000"/>
            <a:chExt cx="4432422" cy="931535"/>
          </a:xfrm>
        </p:grpSpPr>
        <p:sp>
          <p:nvSpPr>
            <p:cNvPr id="529" name="Google Shape;529;p81"/>
            <p:cNvSpPr txBox="1"/>
            <p:nvPr/>
          </p:nvSpPr>
          <p:spPr>
            <a:xfrm>
              <a:off x="733054" y="1892315"/>
              <a:ext cx="44324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BEGINNING RISE</a:t>
              </a:r>
              <a:endParaRPr sz="1400" b="0" i="0" u="none" strike="noStrike" cap="none">
                <a:solidFill>
                  <a:srgbClr val="000000"/>
                </a:solidFill>
                <a:latin typeface="Arial"/>
                <a:ea typeface="Arial"/>
                <a:cs typeface="Arial"/>
                <a:sym typeface="Arial"/>
              </a:endParaRPr>
            </a:p>
          </p:txBody>
        </p:sp>
        <p:sp>
          <p:nvSpPr>
            <p:cNvPr id="530" name="Google Shape;530;p81"/>
            <p:cNvSpPr txBox="1"/>
            <p:nvPr/>
          </p:nvSpPr>
          <p:spPr>
            <a:xfrm>
              <a:off x="733054" y="1484000"/>
              <a:ext cx="44324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800" b="1" i="0" u="none" strike="noStrike" cap="none">
                  <a:solidFill>
                    <a:schemeClr val="lt1"/>
                  </a:solidFill>
                  <a:latin typeface="Calibri"/>
                  <a:ea typeface="Calibri"/>
                  <a:cs typeface="Calibri"/>
                  <a:sym typeface="Calibri"/>
                </a:rPr>
                <a:t>2 TRIMESTRE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p:nvPr/>
        </p:nvSpPr>
        <p:spPr>
          <a:xfrm>
            <a:off x="1776165" y="1794688"/>
            <a:ext cx="5591670"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MER - NORMALIZACIÓN</a:t>
            </a:r>
            <a:endParaRPr sz="44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83"/>
          <p:cNvGrpSpPr/>
          <p:nvPr/>
        </p:nvGrpSpPr>
        <p:grpSpPr>
          <a:xfrm>
            <a:off x="626595" y="2052707"/>
            <a:ext cx="2649070" cy="565211"/>
            <a:chOff x="626595" y="2052707"/>
            <a:chExt cx="2649070" cy="565211"/>
          </a:xfrm>
        </p:grpSpPr>
        <p:sp>
          <p:nvSpPr>
            <p:cNvPr id="541" name="Google Shape;541;p83"/>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NORMALIZACIÓN</a:t>
              </a:r>
              <a:endParaRPr sz="2000" b="1" i="0" u="none" strike="noStrike" cap="none">
                <a:solidFill>
                  <a:schemeClr val="lt1"/>
                </a:solidFill>
                <a:latin typeface="Calibri"/>
                <a:ea typeface="Calibri"/>
                <a:cs typeface="Calibri"/>
                <a:sym typeface="Calibri"/>
              </a:endParaRPr>
            </a:p>
          </p:txBody>
        </p:sp>
        <p:pic>
          <p:nvPicPr>
            <p:cNvPr id="542" name="Google Shape;542;p83"/>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543" name="Google Shape;543;p83"/>
          <p:cNvSpPr txBox="1"/>
          <p:nvPr/>
        </p:nvSpPr>
        <p:spPr>
          <a:xfrm>
            <a:off x="4572000" y="1186756"/>
            <a:ext cx="3945405" cy="28007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El proceso de normalización de las bases de datos consiste en designar y aplicar una serie de reglas las cuales permitirán definir las tablas y/o entidades de la DB estas reglas se llaman las Formas Normales</a:t>
            </a:r>
            <a:endParaRPr sz="16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None/>
            </a:pPr>
            <a:endParaRPr sz="16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None/>
            </a:pPr>
            <a:r>
              <a:rPr lang="es-CO" sz="1600" b="0" i="0" u="none" strike="noStrike" cap="none">
                <a:solidFill>
                  <a:srgbClr val="5E5C5D"/>
                </a:solidFill>
                <a:latin typeface="Calibri"/>
                <a:ea typeface="Calibri"/>
                <a:cs typeface="Calibri"/>
                <a:sym typeface="Calibri"/>
              </a:rPr>
              <a:t>Objetivos: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Evitar la redundancia de los datos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Disminuir problemas de actualización de los datos en las tablas</a:t>
            </a:r>
            <a:endParaRPr/>
          </a:p>
          <a:p>
            <a:pPr marL="285750" marR="0" lvl="0" indent="-285750" algn="just" rtl="0">
              <a:lnSpc>
                <a:spcPct val="100000"/>
              </a:lnSpc>
              <a:spcBef>
                <a:spcPts val="0"/>
              </a:spcBef>
              <a:spcAft>
                <a:spcPts val="0"/>
              </a:spcAft>
              <a:buClr>
                <a:srgbClr val="000000"/>
              </a:buClr>
              <a:buSzPts val="1600"/>
              <a:buFont typeface="Arial"/>
              <a:buChar char="•"/>
            </a:pPr>
            <a:r>
              <a:rPr lang="es-CO" sz="1600" b="0" i="0" u="none" strike="noStrike" cap="none">
                <a:solidFill>
                  <a:srgbClr val="5E5C5D"/>
                </a:solidFill>
                <a:latin typeface="Calibri"/>
                <a:ea typeface="Calibri"/>
                <a:cs typeface="Calibri"/>
                <a:sym typeface="Calibri"/>
              </a:rPr>
              <a:t>Proteger la integridad de los </a:t>
            </a:r>
            <a:r>
              <a:rPr lang="es-CO" sz="1600" b="0" i="0" u="none" strike="noStrike" cap="none">
                <a:solidFill>
                  <a:srgbClr val="595959"/>
                </a:solidFill>
                <a:latin typeface="Calibri"/>
                <a:ea typeface="Calibri"/>
                <a:cs typeface="Calibri"/>
                <a:sym typeface="Calibri"/>
              </a:rPr>
              <a:t>datos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aphicFrame>
        <p:nvGraphicFramePr>
          <p:cNvPr id="548" name="Google Shape;548;p84"/>
          <p:cNvGraphicFramePr/>
          <p:nvPr/>
        </p:nvGraphicFramePr>
        <p:xfrm>
          <a:off x="87406" y="1230406"/>
          <a:ext cx="3000000" cy="3000000"/>
        </p:xfrm>
        <a:graphic>
          <a:graphicData uri="http://schemas.openxmlformats.org/drawingml/2006/table">
            <a:tbl>
              <a:tblPr>
                <a:noFill/>
                <a:tableStyleId>{C5EBC317-9372-4CF0-B1DA-FA2C97FB83F2}</a:tableStyleId>
              </a:tblPr>
              <a:tblGrid>
                <a:gridCol w="331750">
                  <a:extLst>
                    <a:ext uri="{9D8B030D-6E8A-4147-A177-3AD203B41FA5}">
                      <a16:colId xmlns:a16="http://schemas.microsoft.com/office/drawing/2014/main" val="20000"/>
                    </a:ext>
                  </a:extLst>
                </a:gridCol>
                <a:gridCol w="508275">
                  <a:extLst>
                    <a:ext uri="{9D8B030D-6E8A-4147-A177-3AD203B41FA5}">
                      <a16:colId xmlns:a16="http://schemas.microsoft.com/office/drawing/2014/main" val="20001"/>
                    </a:ext>
                  </a:extLst>
                </a:gridCol>
                <a:gridCol w="453450">
                  <a:extLst>
                    <a:ext uri="{9D8B030D-6E8A-4147-A177-3AD203B41FA5}">
                      <a16:colId xmlns:a16="http://schemas.microsoft.com/office/drawing/2014/main" val="20002"/>
                    </a:ext>
                  </a:extLst>
                </a:gridCol>
                <a:gridCol w="381450">
                  <a:extLst>
                    <a:ext uri="{9D8B030D-6E8A-4147-A177-3AD203B41FA5}">
                      <a16:colId xmlns:a16="http://schemas.microsoft.com/office/drawing/2014/main" val="20003"/>
                    </a:ext>
                  </a:extLst>
                </a:gridCol>
                <a:gridCol w="330050">
                  <a:extLst>
                    <a:ext uri="{9D8B030D-6E8A-4147-A177-3AD203B41FA5}">
                      <a16:colId xmlns:a16="http://schemas.microsoft.com/office/drawing/2014/main" val="20004"/>
                    </a:ext>
                  </a:extLst>
                </a:gridCol>
                <a:gridCol w="455150">
                  <a:extLst>
                    <a:ext uri="{9D8B030D-6E8A-4147-A177-3AD203B41FA5}">
                      <a16:colId xmlns:a16="http://schemas.microsoft.com/office/drawing/2014/main" val="20005"/>
                    </a:ext>
                  </a:extLst>
                </a:gridCol>
                <a:gridCol w="177500">
                  <a:extLst>
                    <a:ext uri="{9D8B030D-6E8A-4147-A177-3AD203B41FA5}">
                      <a16:colId xmlns:a16="http://schemas.microsoft.com/office/drawing/2014/main" val="20006"/>
                    </a:ext>
                  </a:extLst>
                </a:gridCol>
                <a:gridCol w="739650">
                  <a:extLst>
                    <a:ext uri="{9D8B030D-6E8A-4147-A177-3AD203B41FA5}">
                      <a16:colId xmlns:a16="http://schemas.microsoft.com/office/drawing/2014/main" val="20007"/>
                    </a:ext>
                  </a:extLst>
                </a:gridCol>
                <a:gridCol w="2502300">
                  <a:extLst>
                    <a:ext uri="{9D8B030D-6E8A-4147-A177-3AD203B41FA5}">
                      <a16:colId xmlns:a16="http://schemas.microsoft.com/office/drawing/2014/main" val="20008"/>
                    </a:ext>
                  </a:extLst>
                </a:gridCol>
                <a:gridCol w="302000">
                  <a:extLst>
                    <a:ext uri="{9D8B030D-6E8A-4147-A177-3AD203B41FA5}">
                      <a16:colId xmlns:a16="http://schemas.microsoft.com/office/drawing/2014/main" val="20009"/>
                    </a:ext>
                  </a:extLst>
                </a:gridCol>
                <a:gridCol w="422575">
                  <a:extLst>
                    <a:ext uri="{9D8B030D-6E8A-4147-A177-3AD203B41FA5}">
                      <a16:colId xmlns:a16="http://schemas.microsoft.com/office/drawing/2014/main" val="20010"/>
                    </a:ext>
                  </a:extLst>
                </a:gridCol>
                <a:gridCol w="331750">
                  <a:extLst>
                    <a:ext uri="{9D8B030D-6E8A-4147-A177-3AD203B41FA5}">
                      <a16:colId xmlns:a16="http://schemas.microsoft.com/office/drawing/2014/main" val="20011"/>
                    </a:ext>
                  </a:extLst>
                </a:gridCol>
                <a:gridCol w="470575">
                  <a:extLst>
                    <a:ext uri="{9D8B030D-6E8A-4147-A177-3AD203B41FA5}">
                      <a16:colId xmlns:a16="http://schemas.microsoft.com/office/drawing/2014/main" val="20012"/>
                    </a:ext>
                  </a:extLst>
                </a:gridCol>
                <a:gridCol w="636825">
                  <a:extLst>
                    <a:ext uri="{9D8B030D-6E8A-4147-A177-3AD203B41FA5}">
                      <a16:colId xmlns:a16="http://schemas.microsoft.com/office/drawing/2014/main" val="20013"/>
                    </a:ext>
                  </a:extLst>
                </a:gridCol>
                <a:gridCol w="554550">
                  <a:extLst>
                    <a:ext uri="{9D8B030D-6E8A-4147-A177-3AD203B41FA5}">
                      <a16:colId xmlns:a16="http://schemas.microsoft.com/office/drawing/2014/main" val="20014"/>
                    </a:ext>
                  </a:extLst>
                </a:gridCol>
                <a:gridCol w="290625">
                  <a:extLst>
                    <a:ext uri="{9D8B030D-6E8A-4147-A177-3AD203B41FA5}">
                      <a16:colId xmlns:a16="http://schemas.microsoft.com/office/drawing/2014/main" val="20015"/>
                    </a:ext>
                  </a:extLst>
                </a:gridCol>
              </a:tblGrid>
              <a:tr h="254925">
                <a:tc gridSpan="16">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Tabla Sin Normalizar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15100">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nit_tienda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nombre_tienda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direccion_tienda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telefono_tienda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cod_producto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serial_producto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marca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modelo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especificaciones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precio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username_cliente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id_cliente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nombres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apellidos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direccion_cliente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400" b="1" i="0" u="none" strike="noStrike" cap="none">
                          <a:solidFill>
                            <a:srgbClr val="FFFFFF"/>
                          </a:solidFill>
                          <a:latin typeface="Calibri"/>
                          <a:ea typeface="Calibri"/>
                          <a:cs typeface="Calibri"/>
                          <a:sym typeface="Calibri"/>
                        </a:rPr>
                        <a:t>TELEFONO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1"/>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7 4700U, 15.6", Gráficos integrados AMD Radeon RX Vega 7, Unidad M.2 512GB - Unidad HDD 500GB, 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ADRIANA 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HERNANDEZ 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221250-3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FDN65X42188F395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IdeaPad Gaming 3 82K200M7LM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5 5600H, 15.6" 120Hz, Gráficos NVIDIA GeForce RTX 3050 4GB, Unidad NVMe 512GB, 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$ 4.099.900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cam_cormon5896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1.018.424.181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CAMILO ALBERTO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CORTÉS MONTEJO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100 #52 - 57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3146613868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772004-0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YJN90T67220S570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ef1019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AMD Athlon, 15.6", Gráficos integrados Radeon Vega 3, Unidad HDD 1TB, 4GB de RAM DDR4-2666MHz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$1.380.000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dan_cassal4420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1.033.718.248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DANIEL 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CASTIBLANCO SALGADO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50 #60 - 34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3129578823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356519-6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XLP13E76847V350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HP</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15-ef1017la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5 4500U, 15.6", Gráficos integrados Radeon Vega 3, Unidad HDD 1TB, 4GB de RAM DDR4-2666MHz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$ 2.000.000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gab_hermor1581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1.014.194.180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GABRIEL FELIPE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HERRERA MORENO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Calle 180 #33 - 12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3199045711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826030-2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i7-11800H, 17.3" 144Hz, Gráficos NVIDIA GeForce RTX 3060, Unidad M.2 1TB, 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hug_camvar1088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1.026.255.233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HUGO 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CAMARGO VARGAS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122 #122 - 24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3206857273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704888-1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i7-11800H, 17.3" 144Hz, Gráficos NVIDIA GeForce RTX 3060, Unidad M.2 1TB, 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jor_reybot3362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1.030.553.805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JORGE ESTEBAN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REY BOTERO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131 #57 - 19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3232091691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281309-2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UKB49G17241O355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GF65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i7-10750H, 15.6" 144Hz, Gráficos NVIDIA GeForce RTX 3060, Unidad M.2 512GB, 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$ 5.699.999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jul_sanpra3475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1.020.779.259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JULIAN LEONARDO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SANCHEZ PRADA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65 #23 - 46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3119827380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852086-8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HHR35H66794A888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GF76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Intel Core i5-11400H, 15.6" 144Hz, Gráficos NVIDIA GeForce RTX 3050, Unidad NVMe 512GB, 8GB de RAM DDR4-3000MHz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$ 6.999.999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lau_rodtor4013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1.024.518.426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LAURA FERNANDA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RODRÍGUEZ TORRES 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Avenida 10 #164 - 11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3501678520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244646-2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LZY32S52282C934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IdeaPad 3 Intel Celeron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Procesador Intel Celeron N4020, 14", Gráficos integrados Intel UHD Graphics 600, Unidad SSD 128GB, 4GB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$1.749.000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lis_sievil8656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1.136.879.801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LISETH TATIANA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SIERRA VILLAMIL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Transversal 116 #39 - 37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3144712465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SXF62R41589I289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Ryzen 7 4700U, 15.6", Gráficos integrados AMD Radeon RX Vega 7, Unidad M.2 512GB - Unidad HDD 500GB, 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MARTIN 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MARTINEZ 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83675">
                <a:tc>
                  <a:txBody>
                    <a:bodyPr/>
                    <a:lstStyle/>
                    <a:p>
                      <a:pPr marL="0" marR="0" lvl="0" indent="0" algn="ctr" rtl="0">
                        <a:lnSpc>
                          <a:spcPct val="100000"/>
                        </a:lnSpc>
                        <a:spcBef>
                          <a:spcPts val="0"/>
                        </a:spcBef>
                        <a:spcAft>
                          <a:spcPts val="0"/>
                        </a:spcAft>
                        <a:buNone/>
                      </a:pPr>
                      <a:r>
                        <a:rPr lang="es-CO" sz="4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Core i5-8250U, 15.6", Gráficos Integrados Intel UHD Graphics 600 - Gráficos NVIDIA GeForce MX130, Unidad HDD 1TB, 4GB de RAM DDR4-2400MHz - 8GB DDR4 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VASQUEZ 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4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549" name="Google Shape;549;p84"/>
          <p:cNvSpPr txBox="1"/>
          <p:nvPr/>
        </p:nvSpPr>
        <p:spPr>
          <a:xfrm>
            <a:off x="2869871" y="194437"/>
            <a:ext cx="3327737"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TABLA SIN NORMALIZACIÓN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aphicFrame>
        <p:nvGraphicFramePr>
          <p:cNvPr id="554" name="Google Shape;554;p85"/>
          <p:cNvGraphicFramePr/>
          <p:nvPr/>
        </p:nvGraphicFramePr>
        <p:xfrm>
          <a:off x="87406" y="1257300"/>
          <a:ext cx="3000000" cy="3000000"/>
        </p:xfrm>
        <a:graphic>
          <a:graphicData uri="http://schemas.openxmlformats.org/drawingml/2006/table">
            <a:tbl>
              <a:tblPr>
                <a:noFill/>
                <a:tableStyleId>{C5EBC317-9372-4CF0-B1DA-FA2C97FB83F2}</a:tableStyleId>
              </a:tblPr>
              <a:tblGrid>
                <a:gridCol w="259550">
                  <a:extLst>
                    <a:ext uri="{9D8B030D-6E8A-4147-A177-3AD203B41FA5}">
                      <a16:colId xmlns:a16="http://schemas.microsoft.com/office/drawing/2014/main" val="20000"/>
                    </a:ext>
                  </a:extLst>
                </a:gridCol>
                <a:gridCol w="599100">
                  <a:extLst>
                    <a:ext uri="{9D8B030D-6E8A-4147-A177-3AD203B41FA5}">
                      <a16:colId xmlns:a16="http://schemas.microsoft.com/office/drawing/2014/main" val="20001"/>
                    </a:ext>
                  </a:extLst>
                </a:gridCol>
                <a:gridCol w="389700">
                  <a:extLst>
                    <a:ext uri="{9D8B030D-6E8A-4147-A177-3AD203B41FA5}">
                      <a16:colId xmlns:a16="http://schemas.microsoft.com/office/drawing/2014/main" val="20002"/>
                    </a:ext>
                  </a:extLst>
                </a:gridCol>
                <a:gridCol w="469325">
                  <a:extLst>
                    <a:ext uri="{9D8B030D-6E8A-4147-A177-3AD203B41FA5}">
                      <a16:colId xmlns:a16="http://schemas.microsoft.com/office/drawing/2014/main" val="20003"/>
                    </a:ext>
                  </a:extLst>
                </a:gridCol>
                <a:gridCol w="441225">
                  <a:extLst>
                    <a:ext uri="{9D8B030D-6E8A-4147-A177-3AD203B41FA5}">
                      <a16:colId xmlns:a16="http://schemas.microsoft.com/office/drawing/2014/main" val="20004"/>
                    </a:ext>
                  </a:extLst>
                </a:gridCol>
                <a:gridCol w="413100">
                  <a:extLst>
                    <a:ext uri="{9D8B030D-6E8A-4147-A177-3AD203B41FA5}">
                      <a16:colId xmlns:a16="http://schemas.microsoft.com/office/drawing/2014/main" val="20005"/>
                    </a:ext>
                  </a:extLst>
                </a:gridCol>
                <a:gridCol w="307125">
                  <a:extLst>
                    <a:ext uri="{9D8B030D-6E8A-4147-A177-3AD203B41FA5}">
                      <a16:colId xmlns:a16="http://schemas.microsoft.com/office/drawing/2014/main" val="20006"/>
                    </a:ext>
                  </a:extLst>
                </a:gridCol>
                <a:gridCol w="590450">
                  <a:extLst>
                    <a:ext uri="{9D8B030D-6E8A-4147-A177-3AD203B41FA5}">
                      <a16:colId xmlns:a16="http://schemas.microsoft.com/office/drawing/2014/main" val="20007"/>
                    </a:ext>
                  </a:extLst>
                </a:gridCol>
                <a:gridCol w="685625">
                  <a:extLst>
                    <a:ext uri="{9D8B030D-6E8A-4147-A177-3AD203B41FA5}">
                      <a16:colId xmlns:a16="http://schemas.microsoft.com/office/drawing/2014/main" val="20008"/>
                    </a:ext>
                  </a:extLst>
                </a:gridCol>
                <a:gridCol w="245350">
                  <a:extLst>
                    <a:ext uri="{9D8B030D-6E8A-4147-A177-3AD203B41FA5}">
                      <a16:colId xmlns:a16="http://schemas.microsoft.com/office/drawing/2014/main" val="20009"/>
                    </a:ext>
                  </a:extLst>
                </a:gridCol>
                <a:gridCol w="699475">
                  <a:extLst>
                    <a:ext uri="{9D8B030D-6E8A-4147-A177-3AD203B41FA5}">
                      <a16:colId xmlns:a16="http://schemas.microsoft.com/office/drawing/2014/main" val="20010"/>
                    </a:ext>
                  </a:extLst>
                </a:gridCol>
                <a:gridCol w="343800">
                  <a:extLst>
                    <a:ext uri="{9D8B030D-6E8A-4147-A177-3AD203B41FA5}">
                      <a16:colId xmlns:a16="http://schemas.microsoft.com/office/drawing/2014/main" val="20011"/>
                    </a:ext>
                  </a:extLst>
                </a:gridCol>
                <a:gridCol w="514725">
                  <a:extLst>
                    <a:ext uri="{9D8B030D-6E8A-4147-A177-3AD203B41FA5}">
                      <a16:colId xmlns:a16="http://schemas.microsoft.com/office/drawing/2014/main" val="20012"/>
                    </a:ext>
                  </a:extLst>
                </a:gridCol>
                <a:gridCol w="187350">
                  <a:extLst>
                    <a:ext uri="{9D8B030D-6E8A-4147-A177-3AD203B41FA5}">
                      <a16:colId xmlns:a16="http://schemas.microsoft.com/office/drawing/2014/main" val="20013"/>
                    </a:ext>
                  </a:extLst>
                </a:gridCol>
                <a:gridCol w="304025">
                  <a:extLst>
                    <a:ext uri="{9D8B030D-6E8A-4147-A177-3AD203B41FA5}">
                      <a16:colId xmlns:a16="http://schemas.microsoft.com/office/drawing/2014/main" val="20014"/>
                    </a:ext>
                  </a:extLst>
                </a:gridCol>
                <a:gridCol w="235950">
                  <a:extLst>
                    <a:ext uri="{9D8B030D-6E8A-4147-A177-3AD203B41FA5}">
                      <a16:colId xmlns:a16="http://schemas.microsoft.com/office/drawing/2014/main" val="20015"/>
                    </a:ext>
                  </a:extLst>
                </a:gridCol>
                <a:gridCol w="310525">
                  <a:extLst>
                    <a:ext uri="{9D8B030D-6E8A-4147-A177-3AD203B41FA5}">
                      <a16:colId xmlns:a16="http://schemas.microsoft.com/office/drawing/2014/main" val="20016"/>
                    </a:ext>
                  </a:extLst>
                </a:gridCol>
                <a:gridCol w="364650">
                  <a:extLst>
                    <a:ext uri="{9D8B030D-6E8A-4147-A177-3AD203B41FA5}">
                      <a16:colId xmlns:a16="http://schemas.microsoft.com/office/drawing/2014/main" val="20017"/>
                    </a:ext>
                  </a:extLst>
                </a:gridCol>
                <a:gridCol w="374975">
                  <a:extLst>
                    <a:ext uri="{9D8B030D-6E8A-4147-A177-3AD203B41FA5}">
                      <a16:colId xmlns:a16="http://schemas.microsoft.com/office/drawing/2014/main" val="20018"/>
                    </a:ext>
                  </a:extLst>
                </a:gridCol>
                <a:gridCol w="369075">
                  <a:extLst>
                    <a:ext uri="{9D8B030D-6E8A-4147-A177-3AD203B41FA5}">
                      <a16:colId xmlns:a16="http://schemas.microsoft.com/office/drawing/2014/main" val="20019"/>
                    </a:ext>
                  </a:extLst>
                </a:gridCol>
                <a:gridCol w="476600">
                  <a:extLst>
                    <a:ext uri="{9D8B030D-6E8A-4147-A177-3AD203B41FA5}">
                      <a16:colId xmlns:a16="http://schemas.microsoft.com/office/drawing/2014/main" val="20020"/>
                    </a:ext>
                  </a:extLst>
                </a:gridCol>
                <a:gridCol w="333725">
                  <a:extLst>
                    <a:ext uri="{9D8B030D-6E8A-4147-A177-3AD203B41FA5}">
                      <a16:colId xmlns:a16="http://schemas.microsoft.com/office/drawing/2014/main" val="20021"/>
                    </a:ext>
                  </a:extLst>
                </a:gridCol>
              </a:tblGrid>
              <a:tr h="157650">
                <a:tc gridSpan="22">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1FN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07300">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nombre_tienda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telefono_tienda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serial_producto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marca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modelo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Procesador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Pantalla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Gráficos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Almacenamiento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RAM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precio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p_nombre_cliente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s_nombre_cliente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p_apellido_cliente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s_apellido_cliente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telefono_cliente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1"/>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32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FDN65X42188F395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Gaming 3 82K200M7LM</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5600H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120Hz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 4GB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$4.099.900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CAMILO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ALBERTO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CORTÉS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MONTEJO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100 #52 - 57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3146613868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YJN90T67220S570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ef1019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AMD Athlon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Radeon RX Vega 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$1.380.000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DANIEL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CASTIBLANCO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SALGADO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50 #60 - 34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3129578823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XLP13E76847V350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HP</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15-ef1017la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4500U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Radeon Vega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$2.000.000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GABRIEL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FELIPE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HERRERA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MORENO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180 #33 - 12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3199045711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CAMARGO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VARGAS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122 #122 - 24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3206857273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JORGE</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ESTEBAN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REY</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BOTERO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131 #57 - 19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3232091691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UKB49G17241O355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GF65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i7-10750H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JULIAN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LEONARDO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SANCHEZ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PRADA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65 #23 - 46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3119827380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HHR35H66794A888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 GF76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i5-11400H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DDR4-3000Mhz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$6.999.999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FERNANDA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RODRÍGUEZ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TORRES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10 #164 - 11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3501678520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LZY32S52282C934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3 Intel Celeron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Procesador Intel Celeron N4020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Intel UHD Graphics 600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SSD 128 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 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$1.749.000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LISETH</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TATIANA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SIERRA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VILLAMIL</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116 #39 - 37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3144712465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Gráficos Integrados Intel UHD Graphics 600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4GB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13350">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MX130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8GB de RAM DDR4-2400MHz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050" marR="2050" marT="20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555" name="Google Shape;555;p85"/>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79"/>
          <p:cNvPicPr preferRelativeResize="0"/>
          <p:nvPr/>
        </p:nvPicPr>
        <p:blipFill rotWithShape="1">
          <a:blip r:embed="rId3">
            <a:alphaModFix/>
          </a:blip>
          <a:srcRect/>
          <a:stretch/>
        </p:blipFill>
        <p:spPr>
          <a:xfrm>
            <a:off x="5695987" y="1696036"/>
            <a:ext cx="36000" cy="2340211"/>
          </a:xfrm>
          <a:prstGeom prst="rect">
            <a:avLst/>
          </a:prstGeom>
          <a:noFill/>
          <a:ln>
            <a:noFill/>
          </a:ln>
        </p:spPr>
      </p:pic>
      <p:sp>
        <p:nvSpPr>
          <p:cNvPr id="103" name="Google Shape;103;p79"/>
          <p:cNvSpPr/>
          <p:nvPr/>
        </p:nvSpPr>
        <p:spPr>
          <a:xfrm>
            <a:off x="-1" y="-1"/>
            <a:ext cx="2891834" cy="5143501"/>
          </a:xfrm>
          <a:custGeom>
            <a:avLst/>
            <a:gdLst/>
            <a:ahLst/>
            <a:cxnLst/>
            <a:rect l="l" t="t" r="r" b="b"/>
            <a:pathLst>
              <a:path w="2891834" h="5143501" extrusionOk="0">
                <a:moveTo>
                  <a:pt x="0" y="0"/>
                </a:moveTo>
                <a:lnTo>
                  <a:pt x="2770390" y="0"/>
                </a:lnTo>
                <a:lnTo>
                  <a:pt x="2770390" y="2421552"/>
                </a:lnTo>
                <a:lnTo>
                  <a:pt x="2891834" y="2564344"/>
                </a:lnTo>
                <a:lnTo>
                  <a:pt x="2770390" y="2722336"/>
                </a:lnTo>
                <a:lnTo>
                  <a:pt x="2770390" y="5143501"/>
                </a:lnTo>
                <a:lnTo>
                  <a:pt x="0" y="5143501"/>
                </a:lnTo>
                <a:close/>
              </a:path>
            </a:pathLst>
          </a:custGeom>
          <a:solidFill>
            <a:srgbClr val="97BE20"/>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79"/>
          <p:cNvSpPr txBox="1"/>
          <p:nvPr/>
        </p:nvSpPr>
        <p:spPr>
          <a:xfrm>
            <a:off x="3051551" y="2332665"/>
            <a:ext cx="19775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PROYECTO</a:t>
            </a:r>
            <a:endParaRPr sz="1400" b="0" i="0" u="none" strike="noStrike" cap="none">
              <a:solidFill>
                <a:srgbClr val="000000"/>
              </a:solidFill>
              <a:latin typeface="Arial"/>
              <a:ea typeface="Arial"/>
              <a:cs typeface="Arial"/>
              <a:sym typeface="Arial"/>
            </a:endParaRPr>
          </a:p>
        </p:txBody>
      </p:sp>
      <p:pic>
        <p:nvPicPr>
          <p:cNvPr id="105" name="Google Shape;105;p79"/>
          <p:cNvPicPr preferRelativeResize="0"/>
          <p:nvPr/>
        </p:nvPicPr>
        <p:blipFill rotWithShape="1">
          <a:blip r:embed="rId4">
            <a:alphaModFix/>
          </a:blip>
          <a:srcRect/>
          <a:stretch/>
        </p:blipFill>
        <p:spPr>
          <a:xfrm>
            <a:off x="3141819" y="3230349"/>
            <a:ext cx="1623042" cy="45719"/>
          </a:xfrm>
          <a:prstGeom prst="rect">
            <a:avLst/>
          </a:prstGeom>
          <a:noFill/>
          <a:ln>
            <a:noFill/>
          </a:ln>
        </p:spPr>
      </p:pic>
      <p:sp>
        <p:nvSpPr>
          <p:cNvPr id="106" name="Google Shape;106;p79"/>
          <p:cNvSpPr txBox="1"/>
          <p:nvPr/>
        </p:nvSpPr>
        <p:spPr>
          <a:xfrm>
            <a:off x="409146" y="2163387"/>
            <a:ext cx="197754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200" b="1" i="0" u="none" strike="noStrike" cap="none">
                <a:solidFill>
                  <a:schemeClr val="lt1"/>
                </a:solidFill>
                <a:latin typeface="Calibri"/>
                <a:ea typeface="Calibri"/>
                <a:cs typeface="Calibri"/>
                <a:sym typeface="Calibri"/>
              </a:rPr>
              <a:t>OBJETIVOS ESPECÍFICOS</a:t>
            </a:r>
            <a:endParaRPr sz="1400" b="0" i="0" u="none" strike="noStrike" cap="none">
              <a:solidFill>
                <a:srgbClr val="000000"/>
              </a:solidFill>
              <a:latin typeface="Arial"/>
              <a:ea typeface="Arial"/>
              <a:cs typeface="Arial"/>
              <a:sym typeface="Arial"/>
            </a:endParaRPr>
          </a:p>
        </p:txBody>
      </p:sp>
      <p:pic>
        <p:nvPicPr>
          <p:cNvPr id="107" name="Google Shape;107;p79"/>
          <p:cNvPicPr preferRelativeResize="0"/>
          <p:nvPr/>
        </p:nvPicPr>
        <p:blipFill rotWithShape="1">
          <a:blip r:embed="rId5">
            <a:alphaModFix/>
          </a:blip>
          <a:srcRect l="34952" r="34951"/>
          <a:stretch/>
        </p:blipFill>
        <p:spPr>
          <a:xfrm rot="5400000">
            <a:off x="3927495" y="2442735"/>
            <a:ext cx="51688" cy="1623041"/>
          </a:xfrm>
          <a:prstGeom prst="rect">
            <a:avLst/>
          </a:prstGeom>
          <a:noFill/>
          <a:ln>
            <a:noFill/>
          </a:ln>
        </p:spPr>
      </p:pic>
      <p:pic>
        <p:nvPicPr>
          <p:cNvPr id="108" name="Google Shape;108;p79"/>
          <p:cNvPicPr preferRelativeResize="0"/>
          <p:nvPr/>
        </p:nvPicPr>
        <p:blipFill rotWithShape="1">
          <a:blip r:embed="rId5">
            <a:alphaModFix/>
          </a:blip>
          <a:srcRect l="34952" r="34951"/>
          <a:stretch/>
        </p:blipFill>
        <p:spPr>
          <a:xfrm>
            <a:off x="5690115" y="1025172"/>
            <a:ext cx="45719" cy="3096000"/>
          </a:xfrm>
          <a:prstGeom prst="rect">
            <a:avLst/>
          </a:prstGeom>
          <a:noFill/>
          <a:ln>
            <a:noFill/>
          </a:ln>
        </p:spPr>
      </p:pic>
      <p:sp>
        <p:nvSpPr>
          <p:cNvPr id="109" name="Google Shape;109;p79"/>
          <p:cNvSpPr txBox="1"/>
          <p:nvPr/>
        </p:nvSpPr>
        <p:spPr>
          <a:xfrm>
            <a:off x="5731987" y="455246"/>
            <a:ext cx="3280618" cy="418572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Diligenciar el diccionario de datos, con el fin de dar información detallada de las entidades y atributos de la Base de Datos.</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Organizar el desarrollo del proyecto mediante un cronograma haciendo uso del diagrama de Gantt.</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Generar Informes a partir del diagrama de Gantt.</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Realizar los diagramas UML de Clases y de Distribución.</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Desarrollar Mockups para tener una idea de lo que se quiere lograr en cuanto a interfaz.</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Diseñar el aplicativo en base a la información analizada.</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Crear el aplicativo web que cumpla con los requerimientos establecidos.</a:t>
            </a:r>
            <a:endParaRPr/>
          </a:p>
          <a:p>
            <a:pPr marL="285750" marR="0" lvl="0" indent="-285750" algn="just" rtl="0">
              <a:lnSpc>
                <a:spcPct val="100000"/>
              </a:lnSpc>
              <a:spcBef>
                <a:spcPts val="0"/>
              </a:spcBef>
              <a:spcAft>
                <a:spcPts val="0"/>
              </a:spcAft>
              <a:buClr>
                <a:srgbClr val="5E5C5D"/>
              </a:buClr>
              <a:buSzPts val="1500"/>
              <a:buFont typeface="Arial"/>
              <a:buChar char="•"/>
            </a:pPr>
            <a:r>
              <a:rPr lang="es-CO" sz="1400" b="0" i="0" u="none" strike="noStrike" cap="none">
                <a:solidFill>
                  <a:srgbClr val="5E5C5D"/>
                </a:solidFill>
                <a:latin typeface="Calibri"/>
                <a:ea typeface="Calibri"/>
                <a:cs typeface="Calibri"/>
                <a:sym typeface="Calibri"/>
              </a:rPr>
              <a:t>Presentar el aplicativo a los usuarios.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p:nvPr/>
        </p:nvSpPr>
        <p:spPr>
          <a:xfrm>
            <a:off x="2894479" y="205576"/>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p:txBody>
      </p:sp>
      <p:graphicFrame>
        <p:nvGraphicFramePr>
          <p:cNvPr id="561" name="Google Shape;561;p86"/>
          <p:cNvGraphicFramePr/>
          <p:nvPr/>
        </p:nvGraphicFramePr>
        <p:xfrm>
          <a:off x="161365" y="990331"/>
          <a:ext cx="3000000" cy="3000000"/>
        </p:xfrm>
        <a:graphic>
          <a:graphicData uri="http://schemas.openxmlformats.org/drawingml/2006/table">
            <a:tbl>
              <a:tblPr>
                <a:noFill/>
                <a:tableStyleId>{C5EBC317-9372-4CF0-B1DA-FA2C97FB83F2}</a:tableStyleId>
              </a:tblPr>
              <a:tblGrid>
                <a:gridCol w="654750">
                  <a:extLst>
                    <a:ext uri="{9D8B030D-6E8A-4147-A177-3AD203B41FA5}">
                      <a16:colId xmlns:a16="http://schemas.microsoft.com/office/drawing/2014/main" val="20000"/>
                    </a:ext>
                  </a:extLst>
                </a:gridCol>
                <a:gridCol w="991175">
                  <a:extLst>
                    <a:ext uri="{9D8B030D-6E8A-4147-A177-3AD203B41FA5}">
                      <a16:colId xmlns:a16="http://schemas.microsoft.com/office/drawing/2014/main" val="20001"/>
                    </a:ext>
                  </a:extLst>
                </a:gridCol>
                <a:gridCol w="896975">
                  <a:extLst>
                    <a:ext uri="{9D8B030D-6E8A-4147-A177-3AD203B41FA5}">
                      <a16:colId xmlns:a16="http://schemas.microsoft.com/office/drawing/2014/main" val="20002"/>
                    </a:ext>
                  </a:extLst>
                </a:gridCol>
                <a:gridCol w="752325">
                  <a:extLst>
                    <a:ext uri="{9D8B030D-6E8A-4147-A177-3AD203B41FA5}">
                      <a16:colId xmlns:a16="http://schemas.microsoft.com/office/drawing/2014/main" val="20003"/>
                    </a:ext>
                  </a:extLst>
                </a:gridCol>
                <a:gridCol w="656450">
                  <a:extLst>
                    <a:ext uri="{9D8B030D-6E8A-4147-A177-3AD203B41FA5}">
                      <a16:colId xmlns:a16="http://schemas.microsoft.com/office/drawing/2014/main" val="20004"/>
                    </a:ext>
                  </a:extLst>
                </a:gridCol>
                <a:gridCol w="896975">
                  <a:extLst>
                    <a:ext uri="{9D8B030D-6E8A-4147-A177-3AD203B41FA5}">
                      <a16:colId xmlns:a16="http://schemas.microsoft.com/office/drawing/2014/main" val="20005"/>
                    </a:ext>
                  </a:extLst>
                </a:gridCol>
                <a:gridCol w="355350">
                  <a:extLst>
                    <a:ext uri="{9D8B030D-6E8A-4147-A177-3AD203B41FA5}">
                      <a16:colId xmlns:a16="http://schemas.microsoft.com/office/drawing/2014/main" val="20006"/>
                    </a:ext>
                  </a:extLst>
                </a:gridCol>
              </a:tblGrid>
              <a:tr h="12267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nombre_tienda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telefono_tienda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serial_producto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marca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221250-3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FDN65X42188F395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772004-0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YJN90T67220S570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356519-6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XLP13E76847V350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HP</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826030-2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704888-1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281309-2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UKB49G17241O355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852086-8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HHR35H66794A888</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244646-2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LZY32S52282C934</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226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5750" marR="5750" marT="57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562" name="Google Shape;562;p86"/>
          <p:cNvGraphicFramePr/>
          <p:nvPr/>
        </p:nvGraphicFramePr>
        <p:xfrm>
          <a:off x="161365" y="3062803"/>
          <a:ext cx="3000000" cy="3000000"/>
        </p:xfrm>
        <a:graphic>
          <a:graphicData uri="http://schemas.openxmlformats.org/drawingml/2006/table">
            <a:tbl>
              <a:tblPr>
                <a:noFill/>
                <a:tableStyleId>{C5EBC317-9372-4CF0-B1DA-FA2C97FB83F2}</a:tableStyleId>
              </a:tblPr>
              <a:tblGrid>
                <a:gridCol w="1205200">
                  <a:extLst>
                    <a:ext uri="{9D8B030D-6E8A-4147-A177-3AD203B41FA5}">
                      <a16:colId xmlns:a16="http://schemas.microsoft.com/office/drawing/2014/main" val="20000"/>
                    </a:ext>
                  </a:extLst>
                </a:gridCol>
                <a:gridCol w="1181375">
                  <a:extLst>
                    <a:ext uri="{9D8B030D-6E8A-4147-A177-3AD203B41FA5}">
                      <a16:colId xmlns:a16="http://schemas.microsoft.com/office/drawing/2014/main" val="20001"/>
                    </a:ext>
                  </a:extLst>
                </a:gridCol>
                <a:gridCol w="462250">
                  <a:extLst>
                    <a:ext uri="{9D8B030D-6E8A-4147-A177-3AD203B41FA5}">
                      <a16:colId xmlns:a16="http://schemas.microsoft.com/office/drawing/2014/main" val="20002"/>
                    </a:ext>
                  </a:extLst>
                </a:gridCol>
                <a:gridCol w="1616350">
                  <a:extLst>
                    <a:ext uri="{9D8B030D-6E8A-4147-A177-3AD203B41FA5}">
                      <a16:colId xmlns:a16="http://schemas.microsoft.com/office/drawing/2014/main" val="20003"/>
                    </a:ext>
                  </a:extLst>
                </a:gridCol>
                <a:gridCol w="792450">
                  <a:extLst>
                    <a:ext uri="{9D8B030D-6E8A-4147-A177-3AD203B41FA5}">
                      <a16:colId xmlns:a16="http://schemas.microsoft.com/office/drawing/2014/main" val="20004"/>
                    </a:ext>
                  </a:extLst>
                </a:gridCol>
                <a:gridCol w="1208700">
                  <a:extLst>
                    <a:ext uri="{9D8B030D-6E8A-4147-A177-3AD203B41FA5}">
                      <a16:colId xmlns:a16="http://schemas.microsoft.com/office/drawing/2014/main" val="20005"/>
                    </a:ext>
                  </a:extLst>
                </a:gridCol>
                <a:gridCol w="437150">
                  <a:extLst>
                    <a:ext uri="{9D8B030D-6E8A-4147-A177-3AD203B41FA5}">
                      <a16:colId xmlns:a16="http://schemas.microsoft.com/office/drawing/2014/main" val="20006"/>
                    </a:ext>
                  </a:extLst>
                </a:gridCol>
              </a:tblGrid>
              <a:tr h="120750">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modelo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Procesador</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Pantalla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Gráficos</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Almacenamiento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RAM</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precio</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500GB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IdeaPad Gaming 3 82K200M7LM</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5 5600H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120Hz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3050 4GB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NVMe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$4.099.900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ef1019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 Athlon</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Radeon RX Vega 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$1.380.000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15-ef1017la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5 4500U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Radeon Vega</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$2.000.000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Nitro 5 AN517-54-73Z3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i7-11800H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17.3"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2x8 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$5.416.619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Nitro 5 AN517-54-73Z3</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i7-11800H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17.3"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2x8 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$5.416.619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GF65</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i7-10750H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3060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DDR4-3200MHz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$5.699.999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207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MSI GF76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 Core i5-11400H</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 144Hz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RTX 3050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NVMe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DDR4-3000Mhz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$6.999.999</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IdeaPad 3 Intel Celeron</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Procesador Intel Celeron N4020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Intel UHD Graphics 600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 128 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4 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$1.749.000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M.2 512GB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$5.299.900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M513IA-BN738</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Ryzen 7 4700U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integrados AMD Radeon RX Vega 7</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Unidad HDD 500GB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8GB de RAM DDR4</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$5.299.900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36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Aspire 5 51G</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Core i5-8250U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Gráficos Integrados Intel UHD Graphics 600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4GB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$1.549.900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0402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Aspire 5 51G</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Core i5-8250U</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15.6"</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Gráficos NVIDIA GeForce MX130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Unidad HDD 1TB</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8GB de RAM DDR4-2400MHz</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$1.549.900</a:t>
                      </a:r>
                      <a:endParaRPr/>
                    </a:p>
                  </a:txBody>
                  <a:tcPr marL="3325" marR="3325" marT="33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pSp>
        <p:nvGrpSpPr>
          <p:cNvPr id="563" name="Google Shape;563;p86"/>
          <p:cNvGrpSpPr/>
          <p:nvPr/>
        </p:nvGrpSpPr>
        <p:grpSpPr>
          <a:xfrm>
            <a:off x="161365" y="1007955"/>
            <a:ext cx="8496941" cy="4015388"/>
            <a:chOff x="0" y="1100426"/>
            <a:chExt cx="8496941" cy="4015388"/>
          </a:xfrm>
        </p:grpSpPr>
        <p:sp>
          <p:nvSpPr>
            <p:cNvPr id="564" name="Google Shape;564;p86"/>
            <p:cNvSpPr/>
            <p:nvPr/>
          </p:nvSpPr>
          <p:spPr>
            <a:xfrm>
              <a:off x="1203512" y="3155273"/>
              <a:ext cx="5264523" cy="1960541"/>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5" name="Google Shape;565;p86"/>
            <p:cNvSpPr txBox="1"/>
            <p:nvPr/>
          </p:nvSpPr>
          <p:spPr>
            <a:xfrm>
              <a:off x="7219470" y="3841655"/>
              <a:ext cx="12774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00B0F0"/>
                  </a:solidFill>
                  <a:latin typeface="Calibri"/>
                  <a:ea typeface="Calibri"/>
                  <a:cs typeface="Calibri"/>
                  <a:sym typeface="Calibri"/>
                </a:rPr>
                <a:t>Atomización Especificaciones</a:t>
              </a:r>
              <a:endParaRPr sz="1200" b="1" i="0" u="none" strike="noStrike" cap="none">
                <a:solidFill>
                  <a:srgbClr val="00B0F0"/>
                </a:solidFill>
                <a:latin typeface="Calibri"/>
                <a:ea typeface="Calibri"/>
                <a:cs typeface="Calibri"/>
                <a:sym typeface="Calibri"/>
              </a:endParaRPr>
            </a:p>
          </p:txBody>
        </p:sp>
        <p:sp>
          <p:nvSpPr>
            <p:cNvPr id="566" name="Google Shape;566;p86"/>
            <p:cNvSpPr/>
            <p:nvPr/>
          </p:nvSpPr>
          <p:spPr>
            <a:xfrm>
              <a:off x="0" y="1203513"/>
              <a:ext cx="5204010" cy="255493"/>
            </a:xfrm>
            <a:prstGeom prst="rect">
              <a:avLst/>
            </a:prstGeom>
            <a:noFill/>
            <a:ln w="2857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E36C09"/>
                </a:solidFill>
                <a:latin typeface="Arial"/>
                <a:ea typeface="Arial"/>
                <a:cs typeface="Arial"/>
                <a:sym typeface="Arial"/>
              </a:endParaRPr>
            </a:p>
          </p:txBody>
        </p:sp>
        <p:sp>
          <p:nvSpPr>
            <p:cNvPr id="567" name="Google Shape;567;p86"/>
            <p:cNvSpPr txBox="1"/>
            <p:nvPr/>
          </p:nvSpPr>
          <p:spPr>
            <a:xfrm>
              <a:off x="5807529" y="1100426"/>
              <a:ext cx="88238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E36C09"/>
                  </a:solidFill>
                  <a:latin typeface="Calibri"/>
                  <a:ea typeface="Calibri"/>
                  <a:cs typeface="Calibri"/>
                  <a:sym typeface="Calibri"/>
                </a:rPr>
                <a:t>Tuplas </a:t>
              </a:r>
              <a:endParaRPr/>
            </a:p>
            <a:p>
              <a:pPr marL="0" marR="0" lvl="0" indent="0" algn="ctr" rtl="0">
                <a:lnSpc>
                  <a:spcPct val="100000"/>
                </a:lnSpc>
                <a:spcBef>
                  <a:spcPts val="0"/>
                </a:spcBef>
                <a:spcAft>
                  <a:spcPts val="0"/>
                </a:spcAft>
                <a:buNone/>
              </a:pPr>
              <a:r>
                <a:rPr lang="es-CO" sz="1200" b="1" i="0" u="none" strike="noStrike" cap="none">
                  <a:solidFill>
                    <a:srgbClr val="E36C09"/>
                  </a:solidFill>
                  <a:latin typeface="Calibri"/>
                  <a:ea typeface="Calibri"/>
                  <a:cs typeface="Calibri"/>
                  <a:sym typeface="Calibri"/>
                </a:rPr>
                <a:t>Repetidas</a:t>
              </a:r>
              <a:endParaRPr sz="1200" b="1" i="0" u="none" strike="noStrike" cap="none">
                <a:solidFill>
                  <a:srgbClr val="E36C09"/>
                </a:solidFill>
                <a:latin typeface="Calibri"/>
                <a:ea typeface="Calibri"/>
                <a:cs typeface="Calibri"/>
                <a:sym typeface="Calibri"/>
              </a:endParaRPr>
            </a:p>
          </p:txBody>
        </p:sp>
        <p:cxnSp>
          <p:nvCxnSpPr>
            <p:cNvPr id="568" name="Google Shape;568;p86"/>
            <p:cNvCxnSpPr>
              <a:stCxn id="567" idx="1"/>
            </p:cNvCxnSpPr>
            <p:nvPr/>
          </p:nvCxnSpPr>
          <p:spPr>
            <a:xfrm rot="10800000">
              <a:off x="5203929" y="1331259"/>
              <a:ext cx="603600" cy="0"/>
            </a:xfrm>
            <a:prstGeom prst="straightConnector1">
              <a:avLst/>
            </a:prstGeom>
            <a:noFill/>
            <a:ln w="25400" cap="flat" cmpd="sng">
              <a:solidFill>
                <a:srgbClr val="E36C09"/>
              </a:solidFill>
              <a:prstDash val="solid"/>
              <a:round/>
              <a:headEnd type="none" w="sm" len="sm"/>
              <a:tailEnd type="none" w="sm" len="sm"/>
            </a:ln>
          </p:spPr>
        </p:cxnSp>
        <p:cxnSp>
          <p:nvCxnSpPr>
            <p:cNvPr id="569" name="Google Shape;569;p86"/>
            <p:cNvCxnSpPr>
              <a:stCxn id="565" idx="1"/>
            </p:cNvCxnSpPr>
            <p:nvPr/>
          </p:nvCxnSpPr>
          <p:spPr>
            <a:xfrm rot="10800000">
              <a:off x="6467970" y="4072488"/>
              <a:ext cx="751500" cy="0"/>
            </a:xfrm>
            <a:prstGeom prst="straightConnector1">
              <a:avLst/>
            </a:prstGeom>
            <a:noFill/>
            <a:ln w="25400" cap="flat" cmpd="sng">
              <a:solidFill>
                <a:srgbClr val="00B0F0"/>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7"/>
          <p:cNvSpPr txBox="1"/>
          <p:nvPr/>
        </p:nvSpPr>
        <p:spPr>
          <a:xfrm>
            <a:off x="2894479" y="205576"/>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1FN</a:t>
            </a:r>
            <a:endParaRPr/>
          </a:p>
        </p:txBody>
      </p:sp>
      <p:graphicFrame>
        <p:nvGraphicFramePr>
          <p:cNvPr id="575" name="Google Shape;575;p87"/>
          <p:cNvGraphicFramePr/>
          <p:nvPr/>
        </p:nvGraphicFramePr>
        <p:xfrm>
          <a:off x="213981" y="1014468"/>
          <a:ext cx="3000000" cy="3000000"/>
        </p:xfrm>
        <a:graphic>
          <a:graphicData uri="http://schemas.openxmlformats.org/drawingml/2006/table">
            <a:tbl>
              <a:tblPr>
                <a:noFill/>
                <a:tableStyleId>{C5EBC317-9372-4CF0-B1DA-FA2C97FB83F2}</a:tableStyleId>
              </a:tblPr>
              <a:tblGrid>
                <a:gridCol w="890225">
                  <a:extLst>
                    <a:ext uri="{9D8B030D-6E8A-4147-A177-3AD203B41FA5}">
                      <a16:colId xmlns:a16="http://schemas.microsoft.com/office/drawing/2014/main" val="20000"/>
                    </a:ext>
                  </a:extLst>
                </a:gridCol>
                <a:gridCol w="698550">
                  <a:extLst>
                    <a:ext uri="{9D8B030D-6E8A-4147-A177-3AD203B41FA5}">
                      <a16:colId xmlns:a16="http://schemas.microsoft.com/office/drawing/2014/main" val="20001"/>
                    </a:ext>
                  </a:extLst>
                </a:gridCol>
                <a:gridCol w="910625">
                  <a:extLst>
                    <a:ext uri="{9D8B030D-6E8A-4147-A177-3AD203B41FA5}">
                      <a16:colId xmlns:a16="http://schemas.microsoft.com/office/drawing/2014/main" val="20002"/>
                    </a:ext>
                  </a:extLst>
                </a:gridCol>
                <a:gridCol w="894300">
                  <a:extLst>
                    <a:ext uri="{9D8B030D-6E8A-4147-A177-3AD203B41FA5}">
                      <a16:colId xmlns:a16="http://schemas.microsoft.com/office/drawing/2014/main" val="20003"/>
                    </a:ext>
                  </a:extLst>
                </a:gridCol>
                <a:gridCol w="918775">
                  <a:extLst>
                    <a:ext uri="{9D8B030D-6E8A-4147-A177-3AD203B41FA5}">
                      <a16:colId xmlns:a16="http://schemas.microsoft.com/office/drawing/2014/main" val="20004"/>
                    </a:ext>
                  </a:extLst>
                </a:gridCol>
                <a:gridCol w="902475">
                  <a:extLst>
                    <a:ext uri="{9D8B030D-6E8A-4147-A177-3AD203B41FA5}">
                      <a16:colId xmlns:a16="http://schemas.microsoft.com/office/drawing/2014/main" val="20005"/>
                    </a:ext>
                  </a:extLst>
                </a:gridCol>
                <a:gridCol w="1169600">
                  <a:extLst>
                    <a:ext uri="{9D8B030D-6E8A-4147-A177-3AD203B41FA5}">
                      <a16:colId xmlns:a16="http://schemas.microsoft.com/office/drawing/2014/main" val="20006"/>
                    </a:ext>
                  </a:extLst>
                </a:gridCol>
                <a:gridCol w="818850">
                  <a:extLst>
                    <a:ext uri="{9D8B030D-6E8A-4147-A177-3AD203B41FA5}">
                      <a16:colId xmlns:a16="http://schemas.microsoft.com/office/drawing/2014/main" val="20007"/>
                    </a:ext>
                  </a:extLst>
                </a:gridCol>
              </a:tblGrid>
              <a:tr h="2174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id_cliente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p_nombre_cliente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s_nombre_cliente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p_apellido_cliente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s_apellido_cliente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direccion_cliente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telefono_cliente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F75B5"/>
                    </a:solidFill>
                  </a:tcPr>
                </a:tc>
                <a:extLst>
                  <a:ext uri="{0D108BD9-81ED-4DB2-BD59-A6C34878D82A}">
                    <a16:rowId xmlns:a16="http://schemas.microsoft.com/office/drawing/2014/main" val="10000"/>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CAROLINA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HERNANDEZ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MONTERROZA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156 #82 - 45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3153143664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CAROLINA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HERNANDEZ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MONTERROZA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156 #82 - 45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3153143664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1.018.424.181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CAMILO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ALBERTO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CORTÉS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MONTEJO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100 #52 - 57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3146613868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1.033.718.248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DANIEL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ANDRÉS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CASTIBLANCO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SALGADO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Carrera 50 #60 - 34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3129578823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1.014.194.180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GABRIEL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FELIPE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HERRERA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MORENO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180 #33 - 12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3199045711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1.026.255.233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ANDRÉS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CAMARGO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VARGAS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122 #122 - 24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3206857273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1.030.553.805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JORGE</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ESTEBAN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REY</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BOTERO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131 #57 - 19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3232091691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1.020.779.259</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JULIAN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LEONARDO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SANCHEZ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PRADA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65 #23 - 46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3119827380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1.024.518.426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FERNANDA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RODRÍGUEZ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TORRES</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Avenida 10 #164 - 11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3501678520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1.136.879.801</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LISETH</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TATIANA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SIERRA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VILLAMIL</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Transversal 116 #39 - 37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3144712465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MATEO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GARCIA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107 #108 - 26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3208064157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MATEO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MARTINEZ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GARCIA</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Diagonal 107 #108 - 26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3208064157</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VASQUEZ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PEREZ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200 #2 - 15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3217082926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174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PABLO</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 </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VASQUEZ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PEREZ</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Calle 200 #2 - 15</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3217082926</a:t>
                      </a:r>
                      <a:endParaRPr/>
                    </a:p>
                  </a:txBody>
                  <a:tcPr marL="6000" marR="6000" marT="60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pSp>
        <p:nvGrpSpPr>
          <p:cNvPr id="576" name="Google Shape;576;p87"/>
          <p:cNvGrpSpPr/>
          <p:nvPr/>
        </p:nvGrpSpPr>
        <p:grpSpPr>
          <a:xfrm>
            <a:off x="1801906" y="1014468"/>
            <a:ext cx="3623982" cy="4020411"/>
            <a:chOff x="1586753" y="1014469"/>
            <a:chExt cx="3623982" cy="4020411"/>
          </a:xfrm>
        </p:grpSpPr>
        <p:grpSp>
          <p:nvGrpSpPr>
            <p:cNvPr id="577" name="Google Shape;577;p87"/>
            <p:cNvGrpSpPr/>
            <p:nvPr/>
          </p:nvGrpSpPr>
          <p:grpSpPr>
            <a:xfrm>
              <a:off x="1586753" y="1014469"/>
              <a:ext cx="3623982" cy="3262305"/>
              <a:chOff x="1411941" y="1302121"/>
              <a:chExt cx="2837330" cy="3262305"/>
            </a:xfrm>
          </p:grpSpPr>
          <p:sp>
            <p:nvSpPr>
              <p:cNvPr id="578" name="Google Shape;578;p87"/>
              <p:cNvSpPr/>
              <p:nvPr/>
            </p:nvSpPr>
            <p:spPr>
              <a:xfrm>
                <a:off x="1411941" y="1302121"/>
                <a:ext cx="1411942" cy="3262305"/>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 name="Google Shape;579;p87"/>
              <p:cNvSpPr/>
              <p:nvPr/>
            </p:nvSpPr>
            <p:spPr>
              <a:xfrm>
                <a:off x="2837329" y="1302121"/>
                <a:ext cx="1411942" cy="3262305"/>
              </a:xfrm>
              <a:prstGeom prst="rect">
                <a:avLst/>
              </a:prstGeom>
              <a:noFill/>
              <a:ln w="19050"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580" name="Google Shape;580;p87"/>
            <p:cNvCxnSpPr>
              <a:stCxn id="578" idx="2"/>
              <a:endCxn id="581" idx="0"/>
            </p:cNvCxnSpPr>
            <p:nvPr/>
          </p:nvCxnSpPr>
          <p:spPr>
            <a:xfrm>
              <a:off x="2488455" y="4276774"/>
              <a:ext cx="0" cy="296400"/>
            </a:xfrm>
            <a:prstGeom prst="straightConnector1">
              <a:avLst/>
            </a:prstGeom>
            <a:noFill/>
            <a:ln w="25400" cap="flat" cmpd="sng">
              <a:solidFill>
                <a:srgbClr val="FF0000"/>
              </a:solidFill>
              <a:prstDash val="solid"/>
              <a:round/>
              <a:headEnd type="none" w="sm" len="sm"/>
              <a:tailEnd type="none" w="sm" len="sm"/>
            </a:ln>
          </p:spPr>
        </p:cxnSp>
        <p:cxnSp>
          <p:nvCxnSpPr>
            <p:cNvPr id="582" name="Google Shape;582;p87"/>
            <p:cNvCxnSpPr>
              <a:stCxn id="579" idx="2"/>
              <a:endCxn id="583" idx="0"/>
            </p:cNvCxnSpPr>
            <p:nvPr/>
          </p:nvCxnSpPr>
          <p:spPr>
            <a:xfrm>
              <a:off x="4309033" y="4276774"/>
              <a:ext cx="0" cy="296400"/>
            </a:xfrm>
            <a:prstGeom prst="straightConnector1">
              <a:avLst/>
            </a:prstGeom>
            <a:noFill/>
            <a:ln w="25400" cap="flat" cmpd="sng">
              <a:solidFill>
                <a:srgbClr val="00B050"/>
              </a:solidFill>
              <a:prstDash val="solid"/>
              <a:round/>
              <a:headEnd type="none" w="sm" len="sm"/>
              <a:tailEnd type="none" w="sm" len="sm"/>
            </a:ln>
            <a:effectLst>
              <a:outerShdw blurRad="40000" dist="20000" dir="5400000" rotWithShape="0">
                <a:srgbClr val="000000">
                  <a:alpha val="37647"/>
                </a:srgbClr>
              </a:outerShdw>
            </a:effectLst>
          </p:spPr>
        </p:cxnSp>
        <p:sp>
          <p:nvSpPr>
            <p:cNvPr id="581" name="Google Shape;581;p87"/>
            <p:cNvSpPr txBox="1"/>
            <p:nvPr/>
          </p:nvSpPr>
          <p:spPr>
            <a:xfrm>
              <a:off x="1995114" y="4573214"/>
              <a:ext cx="98668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FF0000"/>
                  </a:solidFill>
                  <a:latin typeface="Calibri"/>
                  <a:ea typeface="Calibri"/>
                  <a:cs typeface="Calibri"/>
                  <a:sym typeface="Calibri"/>
                </a:rPr>
                <a:t>Atomización Nombres</a:t>
              </a:r>
              <a:endParaRPr sz="1200" b="1" i="0" u="none" strike="noStrike" cap="none">
                <a:solidFill>
                  <a:srgbClr val="FF0000"/>
                </a:solidFill>
                <a:latin typeface="Calibri"/>
                <a:ea typeface="Calibri"/>
                <a:cs typeface="Calibri"/>
                <a:sym typeface="Calibri"/>
              </a:endParaRPr>
            </a:p>
          </p:txBody>
        </p:sp>
        <p:sp>
          <p:nvSpPr>
            <p:cNvPr id="583" name="Google Shape;583;p87"/>
            <p:cNvSpPr txBox="1"/>
            <p:nvPr/>
          </p:nvSpPr>
          <p:spPr>
            <a:xfrm>
              <a:off x="3815693" y="4573215"/>
              <a:ext cx="9866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200" b="1" i="0" u="none" strike="noStrike" cap="none">
                  <a:solidFill>
                    <a:srgbClr val="00B050"/>
                  </a:solidFill>
                  <a:latin typeface="Calibri"/>
                  <a:ea typeface="Calibri"/>
                  <a:cs typeface="Calibri"/>
                  <a:sym typeface="Calibri"/>
                </a:rPr>
                <a:t>Atomización Apellidos</a:t>
              </a:r>
              <a:endParaRPr sz="1200" b="1" i="0" u="none" strike="noStrike" cap="none">
                <a:solidFill>
                  <a:srgbClr val="00B05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25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graphicFrame>
        <p:nvGraphicFramePr>
          <p:cNvPr id="588" name="Google Shape;588;p88"/>
          <p:cNvGraphicFramePr/>
          <p:nvPr/>
        </p:nvGraphicFramePr>
        <p:xfrm>
          <a:off x="0" y="968188"/>
          <a:ext cx="3000000" cy="3000000"/>
        </p:xfrm>
        <a:graphic>
          <a:graphicData uri="http://schemas.openxmlformats.org/drawingml/2006/table">
            <a:tbl>
              <a:tblPr>
                <a:noFill/>
                <a:tableStyleId>{C5EBC317-9372-4CF0-B1DA-FA2C97FB83F2}</a:tableStyleId>
              </a:tblPr>
              <a:tblGrid>
                <a:gridCol w="385950">
                  <a:extLst>
                    <a:ext uri="{9D8B030D-6E8A-4147-A177-3AD203B41FA5}">
                      <a16:colId xmlns:a16="http://schemas.microsoft.com/office/drawing/2014/main" val="20000"/>
                    </a:ext>
                  </a:extLst>
                </a:gridCol>
                <a:gridCol w="890900">
                  <a:extLst>
                    <a:ext uri="{9D8B030D-6E8A-4147-A177-3AD203B41FA5}">
                      <a16:colId xmlns:a16="http://schemas.microsoft.com/office/drawing/2014/main" val="20001"/>
                    </a:ext>
                  </a:extLst>
                </a:gridCol>
                <a:gridCol w="479225">
                  <a:extLst>
                    <a:ext uri="{9D8B030D-6E8A-4147-A177-3AD203B41FA5}">
                      <a16:colId xmlns:a16="http://schemas.microsoft.com/office/drawing/2014/main" val="20002"/>
                    </a:ext>
                  </a:extLst>
                </a:gridCol>
                <a:gridCol w="697925">
                  <a:extLst>
                    <a:ext uri="{9D8B030D-6E8A-4147-A177-3AD203B41FA5}">
                      <a16:colId xmlns:a16="http://schemas.microsoft.com/office/drawing/2014/main" val="20003"/>
                    </a:ext>
                  </a:extLst>
                </a:gridCol>
                <a:gridCol w="656100">
                  <a:extLst>
                    <a:ext uri="{9D8B030D-6E8A-4147-A177-3AD203B41FA5}">
                      <a16:colId xmlns:a16="http://schemas.microsoft.com/office/drawing/2014/main" val="20004"/>
                    </a:ext>
                  </a:extLst>
                </a:gridCol>
                <a:gridCol w="614300">
                  <a:extLst>
                    <a:ext uri="{9D8B030D-6E8A-4147-A177-3AD203B41FA5}">
                      <a16:colId xmlns:a16="http://schemas.microsoft.com/office/drawing/2014/main" val="20005"/>
                    </a:ext>
                  </a:extLst>
                </a:gridCol>
                <a:gridCol w="890900">
                  <a:extLst>
                    <a:ext uri="{9D8B030D-6E8A-4147-A177-3AD203B41FA5}">
                      <a16:colId xmlns:a16="http://schemas.microsoft.com/office/drawing/2014/main" val="20006"/>
                    </a:ext>
                  </a:extLst>
                </a:gridCol>
                <a:gridCol w="652900">
                  <a:extLst>
                    <a:ext uri="{9D8B030D-6E8A-4147-A177-3AD203B41FA5}">
                      <a16:colId xmlns:a16="http://schemas.microsoft.com/office/drawing/2014/main" val="20007"/>
                    </a:ext>
                  </a:extLst>
                </a:gridCol>
                <a:gridCol w="1019550">
                  <a:extLst>
                    <a:ext uri="{9D8B030D-6E8A-4147-A177-3AD203B41FA5}">
                      <a16:colId xmlns:a16="http://schemas.microsoft.com/office/drawing/2014/main" val="20008"/>
                    </a:ext>
                  </a:extLst>
                </a:gridCol>
                <a:gridCol w="247650">
                  <a:extLst>
                    <a:ext uri="{9D8B030D-6E8A-4147-A177-3AD203B41FA5}">
                      <a16:colId xmlns:a16="http://schemas.microsoft.com/office/drawing/2014/main" val="20009"/>
                    </a:ext>
                  </a:extLst>
                </a:gridCol>
                <a:gridCol w="890900">
                  <a:extLst>
                    <a:ext uri="{9D8B030D-6E8A-4147-A177-3AD203B41FA5}">
                      <a16:colId xmlns:a16="http://schemas.microsoft.com/office/drawing/2014/main" val="20010"/>
                    </a:ext>
                  </a:extLst>
                </a:gridCol>
                <a:gridCol w="434200">
                  <a:extLst>
                    <a:ext uri="{9D8B030D-6E8A-4147-A177-3AD203B41FA5}">
                      <a16:colId xmlns:a16="http://schemas.microsoft.com/office/drawing/2014/main" val="20011"/>
                    </a:ext>
                  </a:extLst>
                </a:gridCol>
                <a:gridCol w="636825">
                  <a:extLst>
                    <a:ext uri="{9D8B030D-6E8A-4147-A177-3AD203B41FA5}">
                      <a16:colId xmlns:a16="http://schemas.microsoft.com/office/drawing/2014/main" val="20012"/>
                    </a:ext>
                  </a:extLst>
                </a:gridCol>
                <a:gridCol w="566050">
                  <a:extLst>
                    <a:ext uri="{9D8B030D-6E8A-4147-A177-3AD203B41FA5}">
                      <a16:colId xmlns:a16="http://schemas.microsoft.com/office/drawing/2014/main" val="20013"/>
                    </a:ext>
                  </a:extLst>
                </a:gridCol>
              </a:tblGrid>
              <a:tr h="128750">
                <a:tc gridSpan="14">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95725">
                <a:tc gridSpan="4">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Tiendas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Tienda - 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1"/>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nombre_tienda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nit_tienda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Vampix</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23 #76 - 43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3244228549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333333"/>
                          </a:solidFill>
                          <a:latin typeface="Calibri"/>
                          <a:ea typeface="Calibri"/>
                          <a:cs typeface="Calibri"/>
                          <a:sym typeface="Calibri"/>
                        </a:rPr>
                        <a:t>GLA TECNOLOGIA SAS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39 #3 - 33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3151469468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KAMALEON LTDA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10 #85 - 9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3125391912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901101602 - 8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8750">
                <a:tc gridSpan="10">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95725">
                <a:tc gridSpan="10">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Productos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serial_producto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marca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modelo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Procesador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Pantalla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Gráficos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Almacenamiento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RAM</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precio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901101602 - 6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1300">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FDN65X42188F395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Gaming 3 82K200M7LM</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5600H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120Hz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 4GB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$4.099.900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212529"/>
                          </a:solidFill>
                          <a:latin typeface="Calibri"/>
                          <a:ea typeface="Calibri"/>
                          <a:cs typeface="Calibri"/>
                          <a:sym typeface="Calibri"/>
                        </a:rPr>
                        <a:t>900924451 - 9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YJN90T67220S570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ef1019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AMD Athlon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Radeon RX Vega 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$1.380.000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XLP13E76847V350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HP</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15-ef1017la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5 4500U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Radeon Vega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$2.000.000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Producto - 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6"/>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KJG13O60919F721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Nitro 5 AN517-54-73Z3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i7-11800H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17.3"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2x8 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$5.416.619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cod_producto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17"/>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UKB49G17241O355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GF65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i7-10750H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3060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DDR4-3200MHz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$5.699.999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HHR35H66794A888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MSI GF76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Intel Core i5-11400H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 144Hz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RTX 3050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NVMe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DDR4-3000Mhz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$6.999.999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221250-3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LZY32S52282C934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Lenovo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IdeaPad 3 Intel Celeron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Procesador Intel Celeron N4020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Intel UHD Graphics 600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SSD 128 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4 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$1.749.000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772004-0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M.2 512GB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356519-6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SXD62R41589I235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ASUS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M513IA-BN738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Ryzen 7 4700U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integrados AMD Radeon RX Vega 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Unidad HDD 500GB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8GB de RAM DDR4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$5.299.900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826030-2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Gráficos Integrados Intel UHD Graphics 600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4GB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704888-1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NXH2MALC313400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Acer</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Aspire 5 51G</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Core i5-8250U</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15.6"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Gráficos NVIDIA GeForce MX130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Unidad HDD 1TB</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8GB de RAM DDR4-2400MHz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$1.549.900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281309-2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95725">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852086-8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28750">
                <a:tc gridSpan="8">
                  <a:txBody>
                    <a:bodyPr/>
                    <a:lstStyle/>
                    <a:p>
                      <a:pPr marL="0" marR="0" lvl="0" indent="0" algn="ctr" rtl="0">
                        <a:lnSpc>
                          <a:spcPct val="100000"/>
                        </a:lnSpc>
                        <a:spcBef>
                          <a:spcPts val="0"/>
                        </a:spcBef>
                        <a:spcAft>
                          <a:spcPts val="0"/>
                        </a:spcAft>
                        <a:buNone/>
                      </a:pPr>
                      <a:r>
                        <a:rPr lang="es-CO" sz="500" b="1" i="0" u="none" strike="noStrike" cap="none">
                          <a:solidFill>
                            <a:srgbClr val="FFFFFF"/>
                          </a:solidFill>
                          <a:latin typeface="Calibri"/>
                          <a:ea typeface="Calibri"/>
                          <a:cs typeface="Calibri"/>
                          <a:sym typeface="Calibri"/>
                        </a:rPr>
                        <a:t>2FN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244646-2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95725">
                <a:tc gridSpan="8">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Clientes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807217-2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95725">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username_cliente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id_cliente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p_nombre_cliente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s_nombre_cliente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p_apellido_cliente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s_apellido_cliente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direccion_cliente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300" b="1" i="0" u="none" strike="noStrike" cap="none">
                          <a:solidFill>
                            <a:srgbClr val="FFFFFF"/>
                          </a:solidFill>
                          <a:latin typeface="Calibri"/>
                          <a:ea typeface="Calibri"/>
                          <a:cs typeface="Calibri"/>
                          <a:sym typeface="Calibri"/>
                        </a:rPr>
                        <a:t>telefono_cliente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301405-9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adr_hermon9372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1.030.525.089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ADRIANA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CAROLINA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HERNANDEZ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MONTERROZA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156 #82 - 45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3153143664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9"/>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cam_cormon5896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1.018.424.181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CAMILO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ALBERTO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CORTÉS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MONTEJO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100 #52 - 57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3146613868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0"/>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dan_cassal4420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1.033.718.248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DANIEL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CASTIBLANCO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SALGADO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Carrera 50 #60 - 34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3129578823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1"/>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gab_hermor1581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1.014.194.180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GABRIEL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FELIPE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HERRERA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MORENO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180 #33 - 12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3199045711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2"/>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hug_camvar1088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1.026.255.233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HUGO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ANDRÉS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CAMARGO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VARGAS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122 #122 - 24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3206857273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3"/>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jor_reybot3362</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1.030.553.805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JORGE</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ESTEBAN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REY</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BOTERO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131 #57 - 19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3232091691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4"/>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jul_sanpra3475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1.020.779.259</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JULIAN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LEONARDO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SANCHEZ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PRADA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65 #23 - 46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3119827380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5"/>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lau_rodtor4013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1.024.518.426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LAURA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FERNANDA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RODRÍGUEZ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TORRES</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Avenida 10 #164 - 11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3501678520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6"/>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lis_sievil8656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1.136.879.801</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LISETH</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TATIANA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SIERRA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VILLAMIL</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Transversal 116 #39 - 37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3144712465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7"/>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mar_margar6040</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1.032.374.533</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MATEO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MARTINEZ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GARCIA</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Diagonal 107 #108 - 26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3208064157</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8"/>
                  </a:ext>
                </a:extLst>
              </a:tr>
              <a:tr h="95725">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pab_vasper2834</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1.012.415.608</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PABLO</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 </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VASQUEZ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PEREZ</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Calle 200 #2 - 15</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300" b="0" i="0" u="none" strike="noStrike" cap="none">
                          <a:solidFill>
                            <a:srgbClr val="000000"/>
                          </a:solidFill>
                          <a:latin typeface="Calibri"/>
                          <a:ea typeface="Calibri"/>
                          <a:cs typeface="Calibri"/>
                          <a:sym typeface="Calibri"/>
                        </a:rPr>
                        <a:t>3217082926</a:t>
                      </a:r>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txBody>
                  <a:tcPr marL="2800" marR="2800" marT="280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39"/>
                  </a:ext>
                </a:extLst>
              </a:tr>
            </a:tbl>
          </a:graphicData>
        </a:graphic>
      </p:graphicFrame>
      <p:sp>
        <p:nvSpPr>
          <p:cNvPr id="589" name="Google Shape;589;p88"/>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aphicFrame>
        <p:nvGraphicFramePr>
          <p:cNvPr id="594" name="Google Shape;594;p89"/>
          <p:cNvGraphicFramePr/>
          <p:nvPr/>
        </p:nvGraphicFramePr>
        <p:xfrm>
          <a:off x="194982" y="2266284"/>
          <a:ext cx="3000000" cy="3000000"/>
        </p:xfrm>
        <a:graphic>
          <a:graphicData uri="http://schemas.openxmlformats.org/drawingml/2006/table">
            <a:tbl>
              <a:tblPr>
                <a:noFill/>
                <a:tableStyleId>{C5EBC317-9372-4CF0-B1DA-FA2C97FB83F2}</a:tableStyleId>
              </a:tblPr>
              <a:tblGrid>
                <a:gridCol w="546275">
                  <a:extLst>
                    <a:ext uri="{9D8B030D-6E8A-4147-A177-3AD203B41FA5}">
                      <a16:colId xmlns:a16="http://schemas.microsoft.com/office/drawing/2014/main" val="20000"/>
                    </a:ext>
                  </a:extLst>
                </a:gridCol>
                <a:gridCol w="616450">
                  <a:extLst>
                    <a:ext uri="{9D8B030D-6E8A-4147-A177-3AD203B41FA5}">
                      <a16:colId xmlns:a16="http://schemas.microsoft.com/office/drawing/2014/main" val="20001"/>
                    </a:ext>
                  </a:extLst>
                </a:gridCol>
                <a:gridCol w="258275">
                  <a:extLst>
                    <a:ext uri="{9D8B030D-6E8A-4147-A177-3AD203B41FA5}">
                      <a16:colId xmlns:a16="http://schemas.microsoft.com/office/drawing/2014/main" val="20002"/>
                    </a:ext>
                  </a:extLst>
                </a:gridCol>
                <a:gridCol w="1002300">
                  <a:extLst>
                    <a:ext uri="{9D8B030D-6E8A-4147-A177-3AD203B41FA5}">
                      <a16:colId xmlns:a16="http://schemas.microsoft.com/office/drawing/2014/main" val="20003"/>
                    </a:ext>
                  </a:extLst>
                </a:gridCol>
                <a:gridCol w="978300">
                  <a:extLst>
                    <a:ext uri="{9D8B030D-6E8A-4147-A177-3AD203B41FA5}">
                      <a16:colId xmlns:a16="http://schemas.microsoft.com/office/drawing/2014/main" val="20004"/>
                    </a:ext>
                  </a:extLst>
                </a:gridCol>
                <a:gridCol w="387500">
                  <a:extLst>
                    <a:ext uri="{9D8B030D-6E8A-4147-A177-3AD203B41FA5}">
                      <a16:colId xmlns:a16="http://schemas.microsoft.com/office/drawing/2014/main" val="20005"/>
                    </a:ext>
                  </a:extLst>
                </a:gridCol>
                <a:gridCol w="1340175">
                  <a:extLst>
                    <a:ext uri="{9D8B030D-6E8A-4147-A177-3AD203B41FA5}">
                      <a16:colId xmlns:a16="http://schemas.microsoft.com/office/drawing/2014/main" val="20006"/>
                    </a:ext>
                  </a:extLst>
                </a:gridCol>
                <a:gridCol w="662600">
                  <a:extLst>
                    <a:ext uri="{9D8B030D-6E8A-4147-A177-3AD203B41FA5}">
                      <a16:colId xmlns:a16="http://schemas.microsoft.com/office/drawing/2014/main" val="20007"/>
                    </a:ext>
                  </a:extLst>
                </a:gridCol>
                <a:gridCol w="983850">
                  <a:extLst>
                    <a:ext uri="{9D8B030D-6E8A-4147-A177-3AD203B41FA5}">
                      <a16:colId xmlns:a16="http://schemas.microsoft.com/office/drawing/2014/main" val="20008"/>
                    </a:ext>
                  </a:extLst>
                </a:gridCol>
                <a:gridCol w="357975">
                  <a:extLst>
                    <a:ext uri="{9D8B030D-6E8A-4147-A177-3AD203B41FA5}">
                      <a16:colId xmlns:a16="http://schemas.microsoft.com/office/drawing/2014/main" val="20009"/>
                    </a:ext>
                  </a:extLst>
                </a:gridCol>
              </a:tblGrid>
              <a:tr h="133825">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cod_producto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serial_producto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marca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modelo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Procesador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Pantalla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Gráficos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Almacenamiento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RAM</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600" b="1" i="0" u="none" strike="noStrike" cap="none">
                          <a:solidFill>
                            <a:srgbClr val="FFFFFF"/>
                          </a:solidFill>
                          <a:latin typeface="Calibri"/>
                          <a:ea typeface="Calibri"/>
                          <a:cs typeface="Calibri"/>
                          <a:sym typeface="Calibri"/>
                        </a:rPr>
                        <a:t>precio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0"/>
                  </a:ext>
                </a:extLst>
              </a:tr>
              <a:tr h="197550">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500GB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221250-3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FDN65X42188F395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Lenovo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IdeaPad Gaming 3 82K200M7LM</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5 5600H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120Hz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3050 4GB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NVMe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$4.099.900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772004-0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YJN90T67220S570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ef1019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AMD Athlon</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Radeon RX Vega 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$1.380.000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356519-6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XLP13E76847V350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HP</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15-ef1017la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5 4500U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Radeon Vega</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$2.000.000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826030-2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KJG13O60919F721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Nitro 5 AN517-54-73Z3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i7-11800H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17.3"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2x8 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$5.416.619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704888-1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KJG13O60919F721</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Nitro 5 AN517-54-73Z3</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i7-11800H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17.3"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2x8 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$5.416.619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281309-2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UKB49G17241O355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GF65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i7-10750H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3060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DDR4-3200MHz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$5.699.999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852086-8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HHR35H66794A888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MSI GF76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Intel Core i5-11400H</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 144Hz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RTX 3050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NVMe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DDR4-3000Mhz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$6.999.999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244646-2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LZY32S52282C934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Lenovo</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IdeaPad 3 Intel Celeron</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Procesador Intel Celeron N4020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Intel UHD Graphics 600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SSD 128 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4 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$1.749.000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M.2 512GB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$5.299.900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807217-2</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SXD62R41589I235</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ASUS</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M513IA-BN738</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Ryzen 7 4700U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integrados AMD Radeon RX Vega 7</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Unidad HDD 500GB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8GB de RAM DDR4</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$5.299.900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301405-9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NXH2MALC313400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Aspire 5 51G</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Core i5-8250U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Gráficos Integrados Intel UHD Graphics 600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4GB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$1.549.900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77625">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301405-9</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NXH2MALC313400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Acer</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Aspire 5 51G</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Core i5-8250U</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15.6"</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Gráficos NVIDIA GeForce MX130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Unidad HDD 1TB</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 8GB de RAM DDR4-2400MHz</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500" b="0" i="0" u="none" strike="noStrike" cap="none">
                          <a:solidFill>
                            <a:srgbClr val="000000"/>
                          </a:solidFill>
                          <a:latin typeface="Calibri"/>
                          <a:ea typeface="Calibri"/>
                          <a:cs typeface="Calibri"/>
                          <a:sym typeface="Calibri"/>
                        </a:rPr>
                        <a:t>$1.549.900</a:t>
                      </a:r>
                      <a:endParaRPr/>
                    </a:p>
                  </a:txBody>
                  <a:tcPr marL="3875" marR="3875" marT="38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595" name="Google Shape;595;p89"/>
          <p:cNvGraphicFramePr/>
          <p:nvPr/>
        </p:nvGraphicFramePr>
        <p:xfrm>
          <a:off x="194982" y="1275065"/>
          <a:ext cx="3000000" cy="3000000"/>
        </p:xfrm>
        <a:graphic>
          <a:graphicData uri="http://schemas.openxmlformats.org/drawingml/2006/table">
            <a:tbl>
              <a:tblPr>
                <a:noFill/>
                <a:tableStyleId>{C5EBC317-9372-4CF0-B1DA-FA2C97FB83F2}</a:tableStyleId>
              </a:tblPr>
              <a:tblGrid>
                <a:gridCol w="625475">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854075">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tblGrid>
              <a:tr h="1345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nombre_tienda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extLst>
                  <a:ext uri="{0D108BD9-81ED-4DB2-BD59-A6C34878D82A}">
                    <a16:rowId xmlns:a16="http://schemas.microsoft.com/office/drawing/2014/main" val="10000"/>
                  </a:ext>
                </a:extLst>
              </a:tr>
              <a:tr h="154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4500">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4500">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96" name="Google Shape;596;p89"/>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p:txBody>
      </p:sp>
      <p:grpSp>
        <p:nvGrpSpPr>
          <p:cNvPr id="597" name="Google Shape;597;p89"/>
          <p:cNvGrpSpPr/>
          <p:nvPr/>
        </p:nvGrpSpPr>
        <p:grpSpPr>
          <a:xfrm>
            <a:off x="33979" y="1072072"/>
            <a:ext cx="5124555" cy="1325847"/>
            <a:chOff x="33979" y="1072072"/>
            <a:chExt cx="5124555" cy="1325847"/>
          </a:xfrm>
        </p:grpSpPr>
        <p:grpSp>
          <p:nvGrpSpPr>
            <p:cNvPr id="598" name="Google Shape;598;p89"/>
            <p:cNvGrpSpPr/>
            <p:nvPr/>
          </p:nvGrpSpPr>
          <p:grpSpPr>
            <a:xfrm>
              <a:off x="33979" y="1072072"/>
              <a:ext cx="5124555" cy="1197237"/>
              <a:chOff x="33979" y="1072072"/>
              <a:chExt cx="5124555" cy="1197237"/>
            </a:xfrm>
          </p:grpSpPr>
          <p:sp>
            <p:nvSpPr>
              <p:cNvPr id="599" name="Google Shape;599;p89"/>
              <p:cNvSpPr txBox="1"/>
              <p:nvPr/>
            </p:nvSpPr>
            <p:spPr>
              <a:xfrm>
                <a:off x="52084" y="1072072"/>
                <a:ext cx="90361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00" name="Google Shape;600;p89"/>
              <p:cNvSpPr txBox="1"/>
              <p:nvPr/>
            </p:nvSpPr>
            <p:spPr>
              <a:xfrm>
                <a:off x="33979" y="2053865"/>
                <a:ext cx="90361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01" name="Google Shape;601;p89"/>
              <p:cNvSpPr txBox="1"/>
              <p:nvPr/>
            </p:nvSpPr>
            <p:spPr>
              <a:xfrm>
                <a:off x="937593" y="1072072"/>
                <a:ext cx="2415569"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02" name="Google Shape;602;p89"/>
              <p:cNvSpPr txBox="1"/>
              <p:nvPr/>
            </p:nvSpPr>
            <p:spPr>
              <a:xfrm>
                <a:off x="2894479" y="2053865"/>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03" name="Google Shape;603;p89"/>
            <p:cNvSpPr/>
            <p:nvPr/>
          </p:nvSpPr>
          <p:spPr>
            <a:xfrm>
              <a:off x="194982" y="2266284"/>
              <a:ext cx="547968" cy="13163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4" name="Google Shape;604;p89"/>
            <p:cNvSpPr/>
            <p:nvPr/>
          </p:nvSpPr>
          <p:spPr>
            <a:xfrm>
              <a:off x="194982" y="1275065"/>
              <a:ext cx="617818" cy="13206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fade">
                                      <p:cBhvr>
                                        <p:cTn id="7" dur="75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graphicFrame>
        <p:nvGraphicFramePr>
          <p:cNvPr id="609" name="Google Shape;609;p90"/>
          <p:cNvGraphicFramePr/>
          <p:nvPr/>
        </p:nvGraphicFramePr>
        <p:xfrm>
          <a:off x="264510" y="1337980"/>
          <a:ext cx="3000000" cy="3000000"/>
        </p:xfrm>
        <a:graphic>
          <a:graphicData uri="http://schemas.openxmlformats.org/drawingml/2006/table">
            <a:tbl>
              <a:tblPr>
                <a:noFill/>
                <a:tableStyleId>{C5EBC317-9372-4CF0-B1DA-FA2C97FB83F2}</a:tableStyleId>
              </a:tblPr>
              <a:tblGrid>
                <a:gridCol w="787500">
                  <a:extLst>
                    <a:ext uri="{9D8B030D-6E8A-4147-A177-3AD203B41FA5}">
                      <a16:colId xmlns:a16="http://schemas.microsoft.com/office/drawing/2014/main" val="20000"/>
                    </a:ext>
                  </a:extLst>
                </a:gridCol>
                <a:gridCol w="465250">
                  <a:extLst>
                    <a:ext uri="{9D8B030D-6E8A-4147-A177-3AD203B41FA5}">
                      <a16:colId xmlns:a16="http://schemas.microsoft.com/office/drawing/2014/main" val="20001"/>
                    </a:ext>
                  </a:extLst>
                </a:gridCol>
                <a:gridCol w="803375">
                  <a:extLst>
                    <a:ext uri="{9D8B030D-6E8A-4147-A177-3AD203B41FA5}">
                      <a16:colId xmlns:a16="http://schemas.microsoft.com/office/drawing/2014/main" val="20002"/>
                    </a:ext>
                  </a:extLst>
                </a:gridCol>
                <a:gridCol w="790675">
                  <a:extLst>
                    <a:ext uri="{9D8B030D-6E8A-4147-A177-3AD203B41FA5}">
                      <a16:colId xmlns:a16="http://schemas.microsoft.com/office/drawing/2014/main" val="20003"/>
                    </a:ext>
                  </a:extLst>
                </a:gridCol>
                <a:gridCol w="811325">
                  <a:extLst>
                    <a:ext uri="{9D8B030D-6E8A-4147-A177-3AD203B41FA5}">
                      <a16:colId xmlns:a16="http://schemas.microsoft.com/office/drawing/2014/main" val="20004"/>
                    </a:ext>
                  </a:extLst>
                </a:gridCol>
                <a:gridCol w="798625">
                  <a:extLst>
                    <a:ext uri="{9D8B030D-6E8A-4147-A177-3AD203B41FA5}">
                      <a16:colId xmlns:a16="http://schemas.microsoft.com/office/drawing/2014/main" val="20005"/>
                    </a:ext>
                  </a:extLst>
                </a:gridCol>
                <a:gridCol w="779575">
                  <a:extLst>
                    <a:ext uri="{9D8B030D-6E8A-4147-A177-3AD203B41FA5}">
                      <a16:colId xmlns:a16="http://schemas.microsoft.com/office/drawing/2014/main" val="20006"/>
                    </a:ext>
                  </a:extLst>
                </a:gridCol>
                <a:gridCol w="722425">
                  <a:extLst>
                    <a:ext uri="{9D8B030D-6E8A-4147-A177-3AD203B41FA5}">
                      <a16:colId xmlns:a16="http://schemas.microsoft.com/office/drawing/2014/main" val="20007"/>
                    </a:ext>
                  </a:extLst>
                </a:gridCol>
              </a:tblGrid>
              <a:tr h="205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username_cliente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id_cliente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s_apellido_cliente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direccion_cliente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telefono_cliente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adr_hermon9372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1.030.525.089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CAROLINA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HERNANDEZ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MONTERROZA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156 #82 - 45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3153143664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cam_cormon5896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1.018.424.181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CAMILO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ALBERTO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CORTÉS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MONTEJO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100 #52 - 57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3146613868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dan_cassal4420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1.033.718.248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CASTIBLANCO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SALGADO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Carrera 50 #60 - 34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3129578823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gab_hermor1581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1.014.194.180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GABRIEL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FELIPE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HERRERA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MORENO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180 #33 - 12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3199045711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hug_camvar1088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1.026.255.233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CAMARGO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VARGAS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122 #122 - 24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3206857273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jor_reybot3362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1.030.553.805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JORGE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ESTEBAN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REY</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BOTERO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131 #57 - 19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3232091691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jul_sanpra3475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1.020.779.259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JULIAN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LEONARDO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SANCHEZ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PRADA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65 #23 - 46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3119827380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lau_rodtor4013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1.024.518.426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FERNANDA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RODRÍGUEZ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TORRES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Avenida 10 #164 - 11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3501678520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lis_sievil8656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1.136.879.801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LISETH</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TATIANA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SIERRA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VILLAMIL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116 #39 - 37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3144712465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mar_margar6040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1.032.374.533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MATEO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GARCIA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107 #108 - 26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3208064157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5075">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pab_vasper2834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1.012.415.608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 </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VASQUEZ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PEREZ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200 #2 - 15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3217082926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610" name="Google Shape;610;p90"/>
          <p:cNvGraphicFramePr/>
          <p:nvPr/>
        </p:nvGraphicFramePr>
        <p:xfrm>
          <a:off x="416948" y="3407510"/>
          <a:ext cx="3000000" cy="3000000"/>
        </p:xfrm>
        <a:graphic>
          <a:graphicData uri="http://schemas.openxmlformats.org/drawingml/2006/table">
            <a:tbl>
              <a:tblPr>
                <a:noFill/>
                <a:tableStyleId>{C5EBC317-9372-4CF0-B1DA-FA2C97FB83F2}</a:tableStyleId>
              </a:tblPr>
              <a:tblGrid>
                <a:gridCol w="702950">
                  <a:extLst>
                    <a:ext uri="{9D8B030D-6E8A-4147-A177-3AD203B41FA5}">
                      <a16:colId xmlns:a16="http://schemas.microsoft.com/office/drawing/2014/main" val="20000"/>
                    </a:ext>
                  </a:extLst>
                </a:gridCol>
                <a:gridCol w="619300">
                  <a:extLst>
                    <a:ext uri="{9D8B030D-6E8A-4147-A177-3AD203B41FA5}">
                      <a16:colId xmlns:a16="http://schemas.microsoft.com/office/drawing/2014/main" val="20001"/>
                    </a:ext>
                  </a:extLst>
                </a:gridCol>
              </a:tblGrid>
              <a:tr h="127100">
                <a:tc gridSpan="2">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Tienda - 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271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170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11" name="Google Shape;611;p90"/>
          <p:cNvGraphicFramePr/>
          <p:nvPr/>
        </p:nvGraphicFramePr>
        <p:xfrm>
          <a:off x="1868536" y="3407510"/>
          <a:ext cx="3000000" cy="3000000"/>
        </p:xfrm>
        <a:graphic>
          <a:graphicData uri="http://schemas.openxmlformats.org/drawingml/2006/table">
            <a:tbl>
              <a:tblPr>
                <a:noFill/>
                <a:tableStyleId>{C5EBC317-9372-4CF0-B1DA-FA2C97FB83F2}</a:tableStyleId>
              </a:tblPr>
              <a:tblGrid>
                <a:gridCol w="734600">
                  <a:extLst>
                    <a:ext uri="{9D8B030D-6E8A-4147-A177-3AD203B41FA5}">
                      <a16:colId xmlns:a16="http://schemas.microsoft.com/office/drawing/2014/main" val="20000"/>
                    </a:ext>
                  </a:extLst>
                </a:gridCol>
                <a:gridCol w="933575">
                  <a:extLst>
                    <a:ext uri="{9D8B030D-6E8A-4147-A177-3AD203B41FA5}">
                      <a16:colId xmlns:a16="http://schemas.microsoft.com/office/drawing/2014/main" val="20001"/>
                    </a:ext>
                  </a:extLst>
                </a:gridCol>
                <a:gridCol w="645325">
                  <a:extLst>
                    <a:ext uri="{9D8B030D-6E8A-4147-A177-3AD203B41FA5}">
                      <a16:colId xmlns:a16="http://schemas.microsoft.com/office/drawing/2014/main" val="20002"/>
                    </a:ext>
                  </a:extLst>
                </a:gridCol>
              </a:tblGrid>
              <a:tr h="120875">
                <a:tc gridSpan="3">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Producto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2087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id_cliente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1.030.525.089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1.018.424.181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1.033.718.248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1.014.194.180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1.026.255.233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1.030.553.805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1.020.779.259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1.024.518.426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1.136.879.801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1.032.374.533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112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1.012.415.608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12" name="Google Shape;612;p90"/>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2FN</a:t>
            </a:r>
            <a:endParaRPr/>
          </a:p>
        </p:txBody>
      </p:sp>
      <p:grpSp>
        <p:nvGrpSpPr>
          <p:cNvPr id="613" name="Google Shape;613;p90"/>
          <p:cNvGrpSpPr/>
          <p:nvPr/>
        </p:nvGrpSpPr>
        <p:grpSpPr>
          <a:xfrm>
            <a:off x="264507" y="1122536"/>
            <a:ext cx="4917093" cy="2284974"/>
            <a:chOff x="264507" y="1122536"/>
            <a:chExt cx="4917093" cy="2284974"/>
          </a:xfrm>
        </p:grpSpPr>
        <p:grpSp>
          <p:nvGrpSpPr>
            <p:cNvPr id="614" name="Google Shape;614;p90"/>
            <p:cNvGrpSpPr/>
            <p:nvPr/>
          </p:nvGrpSpPr>
          <p:grpSpPr>
            <a:xfrm>
              <a:off x="264507" y="1122536"/>
              <a:ext cx="4917093" cy="413370"/>
              <a:chOff x="264507" y="1122536"/>
              <a:chExt cx="4917093" cy="413370"/>
            </a:xfrm>
          </p:grpSpPr>
          <p:sp>
            <p:nvSpPr>
              <p:cNvPr id="615" name="Google Shape;615;p90"/>
              <p:cNvSpPr txBox="1"/>
              <p:nvPr/>
            </p:nvSpPr>
            <p:spPr>
              <a:xfrm>
                <a:off x="2711358" y="1122536"/>
                <a:ext cx="2470242"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16" name="Google Shape;616;p90"/>
              <p:cNvSpPr/>
              <p:nvPr/>
            </p:nvSpPr>
            <p:spPr>
              <a:xfrm>
                <a:off x="264507" y="1337980"/>
                <a:ext cx="1256317" cy="197926"/>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7" name="Google Shape;617;p90"/>
              <p:cNvSpPr txBox="1"/>
              <p:nvPr/>
            </p:nvSpPr>
            <p:spPr>
              <a:xfrm>
                <a:off x="416948" y="1122536"/>
                <a:ext cx="951434"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Atributos clave</a:t>
                </a:r>
                <a:endParaRPr sz="800" b="1" i="0" u="none" strike="noStrike" cap="none">
                  <a:solidFill>
                    <a:srgbClr val="C00000"/>
                  </a:solidFill>
                  <a:latin typeface="Calibri"/>
                  <a:ea typeface="Calibri"/>
                  <a:cs typeface="Calibri"/>
                  <a:sym typeface="Calibri"/>
                </a:endParaRPr>
              </a:p>
            </p:txBody>
          </p:sp>
        </p:grpSp>
        <p:sp>
          <p:nvSpPr>
            <p:cNvPr id="618" name="Google Shape;618;p90"/>
            <p:cNvSpPr txBox="1"/>
            <p:nvPr/>
          </p:nvSpPr>
          <p:spPr>
            <a:xfrm>
              <a:off x="578224" y="3161289"/>
              <a:ext cx="25818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000" b="1" i="0" u="none" strike="noStrike" cap="none">
                  <a:solidFill>
                    <a:schemeClr val="dk1"/>
                  </a:solidFill>
                  <a:latin typeface="Calibri"/>
                  <a:ea typeface="Calibri"/>
                  <a:cs typeface="Calibri"/>
                  <a:sym typeface="Calibri"/>
                </a:rPr>
                <a:t>Relaciones</a:t>
              </a:r>
              <a:endParaRPr sz="1000" b="1"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75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aphicFrame>
        <p:nvGraphicFramePr>
          <p:cNvPr id="623" name="Google Shape;623;p91"/>
          <p:cNvGraphicFramePr/>
          <p:nvPr/>
        </p:nvGraphicFramePr>
        <p:xfrm>
          <a:off x="-1" y="961465"/>
          <a:ext cx="3000000" cy="3000000"/>
        </p:xfrm>
        <a:graphic>
          <a:graphicData uri="http://schemas.openxmlformats.org/drawingml/2006/table">
            <a:tbl>
              <a:tblPr>
                <a:noFill/>
                <a:tableStyleId>{C5EBC317-9372-4CF0-B1DA-FA2C97FB83F2}</a:tableStyleId>
              </a:tblPr>
              <a:tblGrid>
                <a:gridCol w="411050">
                  <a:extLst>
                    <a:ext uri="{9D8B030D-6E8A-4147-A177-3AD203B41FA5}">
                      <a16:colId xmlns:a16="http://schemas.microsoft.com/office/drawing/2014/main" val="20000"/>
                    </a:ext>
                  </a:extLst>
                </a:gridCol>
                <a:gridCol w="948825">
                  <a:extLst>
                    <a:ext uri="{9D8B030D-6E8A-4147-A177-3AD203B41FA5}">
                      <a16:colId xmlns:a16="http://schemas.microsoft.com/office/drawing/2014/main" val="20001"/>
                    </a:ext>
                  </a:extLst>
                </a:gridCol>
                <a:gridCol w="510375">
                  <a:extLst>
                    <a:ext uri="{9D8B030D-6E8A-4147-A177-3AD203B41FA5}">
                      <a16:colId xmlns:a16="http://schemas.microsoft.com/office/drawing/2014/main" val="20002"/>
                    </a:ext>
                  </a:extLst>
                </a:gridCol>
                <a:gridCol w="743300">
                  <a:extLst>
                    <a:ext uri="{9D8B030D-6E8A-4147-A177-3AD203B41FA5}">
                      <a16:colId xmlns:a16="http://schemas.microsoft.com/office/drawing/2014/main" val="20003"/>
                    </a:ext>
                  </a:extLst>
                </a:gridCol>
                <a:gridCol w="698775">
                  <a:extLst>
                    <a:ext uri="{9D8B030D-6E8A-4147-A177-3AD203B41FA5}">
                      <a16:colId xmlns:a16="http://schemas.microsoft.com/office/drawing/2014/main" val="20004"/>
                    </a:ext>
                  </a:extLst>
                </a:gridCol>
                <a:gridCol w="654250">
                  <a:extLst>
                    <a:ext uri="{9D8B030D-6E8A-4147-A177-3AD203B41FA5}">
                      <a16:colId xmlns:a16="http://schemas.microsoft.com/office/drawing/2014/main" val="20005"/>
                    </a:ext>
                  </a:extLst>
                </a:gridCol>
                <a:gridCol w="948825">
                  <a:extLst>
                    <a:ext uri="{9D8B030D-6E8A-4147-A177-3AD203B41FA5}">
                      <a16:colId xmlns:a16="http://schemas.microsoft.com/office/drawing/2014/main" val="20006"/>
                    </a:ext>
                  </a:extLst>
                </a:gridCol>
                <a:gridCol w="695350">
                  <a:extLst>
                    <a:ext uri="{9D8B030D-6E8A-4147-A177-3AD203B41FA5}">
                      <a16:colId xmlns:a16="http://schemas.microsoft.com/office/drawing/2014/main" val="20007"/>
                    </a:ext>
                  </a:extLst>
                </a:gridCol>
                <a:gridCol w="1085850">
                  <a:extLst>
                    <a:ext uri="{9D8B030D-6E8A-4147-A177-3AD203B41FA5}">
                      <a16:colId xmlns:a16="http://schemas.microsoft.com/office/drawing/2014/main" val="20008"/>
                    </a:ext>
                  </a:extLst>
                </a:gridCol>
                <a:gridCol w="263750">
                  <a:extLst>
                    <a:ext uri="{9D8B030D-6E8A-4147-A177-3AD203B41FA5}">
                      <a16:colId xmlns:a16="http://schemas.microsoft.com/office/drawing/2014/main" val="20009"/>
                    </a:ext>
                  </a:extLst>
                </a:gridCol>
                <a:gridCol w="948825">
                  <a:extLst>
                    <a:ext uri="{9D8B030D-6E8A-4147-A177-3AD203B41FA5}">
                      <a16:colId xmlns:a16="http://schemas.microsoft.com/office/drawing/2014/main" val="20010"/>
                    </a:ext>
                  </a:extLst>
                </a:gridCol>
                <a:gridCol w="462425">
                  <a:extLst>
                    <a:ext uri="{9D8B030D-6E8A-4147-A177-3AD203B41FA5}">
                      <a16:colId xmlns:a16="http://schemas.microsoft.com/office/drawing/2014/main" val="20011"/>
                    </a:ext>
                  </a:extLst>
                </a:gridCol>
                <a:gridCol w="678225">
                  <a:extLst>
                    <a:ext uri="{9D8B030D-6E8A-4147-A177-3AD203B41FA5}">
                      <a16:colId xmlns:a16="http://schemas.microsoft.com/office/drawing/2014/main" val="20012"/>
                    </a:ext>
                  </a:extLst>
                </a:gridCol>
              </a:tblGrid>
              <a:tr h="44425">
                <a:tc gridSpan="13">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3FN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33C0B"/>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36825">
                <a:tc gridSpan="4">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 - 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1"/>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nombre_tienda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direccion_tienda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telefono_tienda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Vampix</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Avenida 23 #76 - 43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3244228549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333333"/>
                          </a:solidFill>
                          <a:latin typeface="Calibri"/>
                          <a:ea typeface="Calibri"/>
                          <a:cs typeface="Calibri"/>
                          <a:sym typeface="Calibri"/>
                        </a:rPr>
                        <a:t>GLA TECNOLOGIA SAS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39 #3 - 33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3151469468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KAMALEON LTDA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Carrera 10 #85 - 9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3125391912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6825">
                <a:tc gridSpan="5">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serial_producto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marca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modelo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precio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SXD62R41589I235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ASUS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M513IA-BN738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$5.699.900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FDN65X42188F395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Lenovo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IdeaPad Gaming 3 82K200M7LM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$4.099.900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YJN90T67220S570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ef1019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$1.380.000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XLP13E76847V350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HP</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15-ef1017la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$2.000.000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KJG13O60919F721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Nitro 5 AN517-54-73Z3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$5.416.619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KJG13O60919F721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Nitro 5 AN517-54-73Z3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$5.416.619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UKB49G17241O355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GF65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$5.699.999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1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HHR35H66794A888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MSI GF76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$6.999.999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1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LZY32S52282C934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Lenovo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IdeaPad 3 Intel Celeron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$1.749.000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NXH2MALC313400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Acer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Aspire 5 51G</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$1.549.900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36825">
                <a:tc gridSpan="8">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Clientes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id_cliente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p_nombre_cliente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s_nombre_cliente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p_apellido_cliente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s_apellido_cliente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direccion_cliente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telefono_cliente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1.030.525.089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ADRIANA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CAROLINA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HERNANDEZ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MONTERROZA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156 #82 - 45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3153143664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1.018.424.181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CAMILO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ALBERTO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CORTÉS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MONTEJO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100 #52 - 57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3146613868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1.033.718.248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DANIEL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ANDRÉS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CASTIBLANCO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SALGADO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Carrera 50 #60 - 34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3129578823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1.014.194.180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GABRIEL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FELIPE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HERRERA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MORENO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Calle 180 #33 - 12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3199045711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1.026.255.233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ANDRÉS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CAMARGO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VARGAS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122 #122 - 24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3206857273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1.030.553.805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JORGE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ESTEBAN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REY</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BOTERO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131 #57 - 19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3232091691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1.020.779.259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JULIAN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LEONARDO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SANCHEZ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PRADA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65 #23 - 46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3119827380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1.024.518.426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FERNANDA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RODRÍGUEZ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TORRES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Avenida 10 #164 - 11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3501678520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Tienda - 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3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1.136.879.801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LISETH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TATIANA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SIERRA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VILLAMIL</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Transversal 116 #39 - 37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3144712465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nit_tienda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username_cliente</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3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1.032.374.533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MARTIN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MATEO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MARTINEZ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GARCIA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Diagonal 107 #108 - 26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3208064157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adr_hermon9372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1.012.415.608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PABLO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VASQUEZ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PEREZ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Calle 200 #2 - 15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3217082926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cam_cormon5896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901101602 - 8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dan_cassal4420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gab_hermor1581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hug_camvar1088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7"/>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Procesadores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jor_reybot3362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cod_almac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901101602 - 6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jul_sanpra3475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7 4700U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M.2 512GB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lau_rodtor4013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5 5600H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NVMe 512GB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lis_sievil8656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AMD_03A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 Athlon</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HDD 1TB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mar_margar6040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Ryzen 5 4500U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M.2 1TB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212529"/>
                          </a:solidFill>
                          <a:latin typeface="Calibri"/>
                          <a:ea typeface="Calibri"/>
                          <a:cs typeface="Calibri"/>
                          <a:sym typeface="Calibri"/>
                        </a:rPr>
                        <a:t>900924451 - 9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pab_vasper2834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i7-11800H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SSD 128 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i7-10750H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Unidad HDD 500GB</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i5-11400H</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INTEL_05C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Celeron N4020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 Core i5-8250U</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8"/>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4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0"/>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Gráficas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1"/>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memoria_RAM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AMD Radeon RX Vega 7</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DDR4-3000Mhz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RTX 3050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DDR4-3200MHz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Radeon RX Vega 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4GB de RAM DDR4-2666MHz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Radeon Vega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4 GB de RAM DDR4-2400MHz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RTX 3060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16 GB de RAM DDR4-3200MHz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Integrados Intel UHD Graphics 600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8GB de RAM DDR4-2400MHz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Gráficos NVIDIA GeForce MX130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59"/>
                  </a:ext>
                </a:extLst>
              </a:tr>
              <a:tr h="36825">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0"/>
                  </a:ext>
                </a:extLst>
              </a:tr>
              <a:tr h="36825">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1"/>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2"/>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Pantallas</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Almacenamiento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3"/>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cod_almac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60Hz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120Hz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17.3" 144Hz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15.6" 144Hz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14" 60Hz</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6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0"/>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1"/>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2"/>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3"/>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SSD_004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4"/>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HDD_001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5"/>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6"/>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cod_procesador</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7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AMD_03A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cod_RAM</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AMD_04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INTEL_05C</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INTEL_06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7"/>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8"/>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89"/>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0"/>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RAM_016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1"/>
                  </a:ext>
                </a:extLst>
              </a:tr>
              <a:tr h="36825">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Gráfica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2"/>
                  </a:ext>
                </a:extLst>
              </a:tr>
              <a:tr h="36825">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cod_grafica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4"/>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Producto - 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5"/>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cod_producto</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1" i="0" u="none" strike="noStrike" cap="none">
                          <a:solidFill>
                            <a:srgbClr val="FFFFFF"/>
                          </a:solidFill>
                          <a:latin typeface="Calibri"/>
                          <a:ea typeface="Calibri"/>
                          <a:cs typeface="Calibri"/>
                          <a:sym typeface="Calibri"/>
                        </a:rPr>
                        <a:t>cod_Pantalla</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6"/>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807217-2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7"/>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221250-3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8"/>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772004-0</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99"/>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356519-6</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0"/>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826030-2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1"/>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704888-1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2"/>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GI_4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281309-2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3"/>
                  </a:ext>
                </a:extLst>
              </a:tr>
              <a:tr h="36825">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GD_3</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852086-8</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SC_2004</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4"/>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244646-2</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SC_2005</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5"/>
                  </a:ext>
                </a:extLst>
              </a:tr>
              <a:tr h="36825">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301405-9</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SC_2001</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200" b="0" i="0" u="none" strike="noStrike" cap="none">
                          <a:solidFill>
                            <a:srgbClr val="000000"/>
                          </a:solidFill>
                          <a:latin typeface="Calibri"/>
                          <a:ea typeface="Calibri"/>
                          <a:cs typeface="Calibri"/>
                          <a:sym typeface="Calibri"/>
                        </a:rPr>
                        <a:t> </a:t>
                      </a:r>
                      <a:endParaRPr/>
                    </a:p>
                  </a:txBody>
                  <a:tcPr marL="1450" marR="1450" marT="145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200" b="0" i="0" u="none" strike="noStrike" cap="none">
                        <a:solidFill>
                          <a:srgbClr val="000000"/>
                        </a:solidFill>
                        <a:latin typeface="Calibri"/>
                        <a:ea typeface="Calibri"/>
                        <a:cs typeface="Calibri"/>
                        <a:sym typeface="Calibri"/>
                      </a:endParaRPr>
                    </a:p>
                  </a:txBody>
                  <a:tcPr marL="1450" marR="1450" marT="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106"/>
                  </a:ext>
                </a:extLst>
              </a:tr>
            </a:tbl>
          </a:graphicData>
        </a:graphic>
      </p:graphicFrame>
      <p:sp>
        <p:nvSpPr>
          <p:cNvPr id="624" name="Google Shape;624;p91"/>
          <p:cNvSpPr txBox="1"/>
          <p:nvPr/>
        </p:nvSpPr>
        <p:spPr>
          <a:xfrm>
            <a:off x="2894479" y="58593"/>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graphicFrame>
        <p:nvGraphicFramePr>
          <p:cNvPr id="629" name="Google Shape;629;p92"/>
          <p:cNvGraphicFramePr/>
          <p:nvPr/>
        </p:nvGraphicFramePr>
        <p:xfrm>
          <a:off x="847165" y="1294265"/>
          <a:ext cx="3000000" cy="3000000"/>
        </p:xfrm>
        <a:graphic>
          <a:graphicData uri="http://schemas.openxmlformats.org/drawingml/2006/table">
            <a:tbl>
              <a:tblPr>
                <a:noFill/>
                <a:tableStyleId>{C5EBC317-9372-4CF0-B1DA-FA2C97FB83F2}</a:tableStyleId>
              </a:tblPr>
              <a:tblGrid>
                <a:gridCol w="790475">
                  <a:extLst>
                    <a:ext uri="{9D8B030D-6E8A-4147-A177-3AD203B41FA5}">
                      <a16:colId xmlns:a16="http://schemas.microsoft.com/office/drawing/2014/main" val="20000"/>
                    </a:ext>
                  </a:extLst>
                </a:gridCol>
                <a:gridCol w="870800">
                  <a:extLst>
                    <a:ext uri="{9D8B030D-6E8A-4147-A177-3AD203B41FA5}">
                      <a16:colId xmlns:a16="http://schemas.microsoft.com/office/drawing/2014/main" val="20001"/>
                    </a:ext>
                  </a:extLst>
                </a:gridCol>
                <a:gridCol w="904625">
                  <a:extLst>
                    <a:ext uri="{9D8B030D-6E8A-4147-A177-3AD203B41FA5}">
                      <a16:colId xmlns:a16="http://schemas.microsoft.com/office/drawing/2014/main" val="20002"/>
                    </a:ext>
                  </a:extLst>
                </a:gridCol>
                <a:gridCol w="860900">
                  <a:extLst>
                    <a:ext uri="{9D8B030D-6E8A-4147-A177-3AD203B41FA5}">
                      <a16:colId xmlns:a16="http://schemas.microsoft.com/office/drawing/2014/main" val="20003"/>
                    </a:ext>
                  </a:extLst>
                </a:gridCol>
              </a:tblGrid>
              <a:tr h="278375">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nombre_tienda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direccion_tienda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telefono_tienda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5623"/>
                    </a:solidFill>
                  </a:tcPr>
                </a:tc>
                <a:extLst>
                  <a:ext uri="{0D108BD9-81ED-4DB2-BD59-A6C34878D82A}">
                    <a16:rowId xmlns:a16="http://schemas.microsoft.com/office/drawing/2014/main" val="10000"/>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Vampix</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Avenida 23 #76 - 43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3244228549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333333"/>
                          </a:solidFill>
                          <a:latin typeface="Calibri"/>
                          <a:ea typeface="Calibri"/>
                          <a:cs typeface="Calibri"/>
                          <a:sym typeface="Calibri"/>
                        </a:rPr>
                        <a:t>GLA TECNOLOGIA SAS</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Diagonal 39 #3 - 33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3151469468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8375">
                <a:tc>
                  <a:txBody>
                    <a:bodyPr/>
                    <a:lstStyle/>
                    <a:p>
                      <a:pPr marL="0" marR="0" lvl="0" indent="0" algn="ctr" rtl="0">
                        <a:lnSpc>
                          <a:spcPct val="100000"/>
                        </a:lnSpc>
                        <a:spcBef>
                          <a:spcPts val="0"/>
                        </a:spcBef>
                        <a:spcAft>
                          <a:spcPts val="0"/>
                        </a:spcAft>
                        <a:buNone/>
                      </a:pPr>
                      <a:r>
                        <a:rPr lang="es-CO" sz="8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KAMALEON LTDA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Carrera 10 #85 - 9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3125391912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30" name="Google Shape;630;p92"/>
          <p:cNvGraphicFramePr/>
          <p:nvPr/>
        </p:nvGraphicFramePr>
        <p:xfrm>
          <a:off x="5103159" y="1300111"/>
          <a:ext cx="3000000" cy="3000000"/>
        </p:xfrm>
        <a:graphic>
          <a:graphicData uri="http://schemas.openxmlformats.org/drawingml/2006/table">
            <a:tbl>
              <a:tblPr>
                <a:noFill/>
                <a:tableStyleId>{C5EBC317-9372-4CF0-B1DA-FA2C97FB83F2}</a:tableStyleId>
              </a:tblPr>
              <a:tblGrid>
                <a:gridCol w="708450">
                  <a:extLst>
                    <a:ext uri="{9D8B030D-6E8A-4147-A177-3AD203B41FA5}">
                      <a16:colId xmlns:a16="http://schemas.microsoft.com/office/drawing/2014/main" val="20000"/>
                    </a:ext>
                  </a:extLst>
                </a:gridCol>
                <a:gridCol w="851325">
                  <a:extLst>
                    <a:ext uri="{9D8B030D-6E8A-4147-A177-3AD203B41FA5}">
                      <a16:colId xmlns:a16="http://schemas.microsoft.com/office/drawing/2014/main" val="20001"/>
                    </a:ext>
                  </a:extLst>
                </a:gridCol>
                <a:gridCol w="340150">
                  <a:extLst>
                    <a:ext uri="{9D8B030D-6E8A-4147-A177-3AD203B41FA5}">
                      <a16:colId xmlns:a16="http://schemas.microsoft.com/office/drawing/2014/main" val="20002"/>
                    </a:ext>
                  </a:extLst>
                </a:gridCol>
                <a:gridCol w="1384725">
                  <a:extLst>
                    <a:ext uri="{9D8B030D-6E8A-4147-A177-3AD203B41FA5}">
                      <a16:colId xmlns:a16="http://schemas.microsoft.com/office/drawing/2014/main" val="20003"/>
                    </a:ext>
                  </a:extLst>
                </a:gridCol>
                <a:gridCol w="495725">
                  <a:extLst>
                    <a:ext uri="{9D8B030D-6E8A-4147-A177-3AD203B41FA5}">
                      <a16:colId xmlns:a16="http://schemas.microsoft.com/office/drawing/2014/main" val="20004"/>
                    </a:ext>
                  </a:extLst>
                </a:gridCol>
              </a:tblGrid>
              <a:tr h="138525">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cod_producto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serial_producto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marca</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modelo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tc>
                  <a:txBody>
                    <a:bodyPr/>
                    <a:lstStyle/>
                    <a:p>
                      <a:pPr marL="0" marR="0" lvl="0" indent="0" algn="ctr" rtl="0">
                        <a:lnSpc>
                          <a:spcPct val="100000"/>
                        </a:lnSpc>
                        <a:spcBef>
                          <a:spcPts val="0"/>
                        </a:spcBef>
                        <a:spcAft>
                          <a:spcPts val="0"/>
                        </a:spcAft>
                        <a:buNone/>
                      </a:pPr>
                      <a:r>
                        <a:rPr lang="es-CO" sz="900" b="1" i="0" u="none" strike="noStrike" cap="none">
                          <a:solidFill>
                            <a:srgbClr val="FFFFFF"/>
                          </a:solidFill>
                          <a:latin typeface="Calibri"/>
                          <a:ea typeface="Calibri"/>
                          <a:cs typeface="Calibri"/>
                          <a:sym typeface="Calibri"/>
                        </a:rPr>
                        <a:t>precio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AD47"/>
                    </a:solidFill>
                  </a:tcPr>
                </a:tc>
                <a:extLst>
                  <a:ext uri="{0D108BD9-81ED-4DB2-BD59-A6C34878D82A}">
                    <a16:rowId xmlns:a16="http://schemas.microsoft.com/office/drawing/2014/main" val="10000"/>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807217-2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SXD62R41589I235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ASUS</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M513IA-BN738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$5.699.900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221250-3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FDN65X42188F395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IdeaPad Gaming 3 82K200M7LM</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$4.099.900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772004-0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YJN90T67220S570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ef1019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$1.380.000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356519-6</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XLP13E76847V350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HP</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15-ef1017la</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$2.000.000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826030-2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Nitro 5 AN517-54-73Z3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$5.416.619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704888-1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KJG13O60919F721</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Nitro 5 AN517-54-73Z3</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$5.416.619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281309-2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UKB49G17241O355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GF65</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$5.699.999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852086-8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HHR35H66794A888</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MSI GF76</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$6.999.999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244646-2</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LZY32S52282C934</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Lenovo</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IdeaPad 3 Intel Celeron</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$1.749.000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38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301405-9</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NXH2MALC313400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Acer</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Aspire 5 51G</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$1.549.900</a:t>
                      </a:r>
                      <a:endParaRPr/>
                    </a:p>
                  </a:txBody>
                  <a:tcPr marL="8150" marR="8150" marT="8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631" name="Google Shape;631;p92"/>
          <p:cNvGraphicFramePr/>
          <p:nvPr/>
        </p:nvGraphicFramePr>
        <p:xfrm>
          <a:off x="495708" y="3092822"/>
          <a:ext cx="3000000" cy="3000000"/>
        </p:xfrm>
        <a:graphic>
          <a:graphicData uri="http://schemas.openxmlformats.org/drawingml/2006/table">
            <a:tbl>
              <a:tblPr>
                <a:noFill/>
                <a:tableStyleId>{C5EBC317-9372-4CF0-B1DA-FA2C97FB83F2}</a:tableStyleId>
              </a:tblPr>
              <a:tblGrid>
                <a:gridCol w="690675">
                  <a:extLst>
                    <a:ext uri="{9D8B030D-6E8A-4147-A177-3AD203B41FA5}">
                      <a16:colId xmlns:a16="http://schemas.microsoft.com/office/drawing/2014/main" val="20000"/>
                    </a:ext>
                  </a:extLst>
                </a:gridCol>
                <a:gridCol w="465250">
                  <a:extLst>
                    <a:ext uri="{9D8B030D-6E8A-4147-A177-3AD203B41FA5}">
                      <a16:colId xmlns:a16="http://schemas.microsoft.com/office/drawing/2014/main" val="20001"/>
                    </a:ext>
                  </a:extLst>
                </a:gridCol>
                <a:gridCol w="706550">
                  <a:extLst>
                    <a:ext uri="{9D8B030D-6E8A-4147-A177-3AD203B41FA5}">
                      <a16:colId xmlns:a16="http://schemas.microsoft.com/office/drawing/2014/main" val="20002"/>
                    </a:ext>
                  </a:extLst>
                </a:gridCol>
                <a:gridCol w="693850">
                  <a:extLst>
                    <a:ext uri="{9D8B030D-6E8A-4147-A177-3AD203B41FA5}">
                      <a16:colId xmlns:a16="http://schemas.microsoft.com/office/drawing/2014/main" val="20003"/>
                    </a:ext>
                  </a:extLst>
                </a:gridCol>
                <a:gridCol w="712900">
                  <a:extLst>
                    <a:ext uri="{9D8B030D-6E8A-4147-A177-3AD203B41FA5}">
                      <a16:colId xmlns:a16="http://schemas.microsoft.com/office/drawing/2014/main" val="20004"/>
                    </a:ext>
                  </a:extLst>
                </a:gridCol>
                <a:gridCol w="700200">
                  <a:extLst>
                    <a:ext uri="{9D8B030D-6E8A-4147-A177-3AD203B41FA5}">
                      <a16:colId xmlns:a16="http://schemas.microsoft.com/office/drawing/2014/main" val="20005"/>
                    </a:ext>
                  </a:extLst>
                </a:gridCol>
                <a:gridCol w="779575">
                  <a:extLst>
                    <a:ext uri="{9D8B030D-6E8A-4147-A177-3AD203B41FA5}">
                      <a16:colId xmlns:a16="http://schemas.microsoft.com/office/drawing/2014/main" val="20006"/>
                    </a:ext>
                  </a:extLst>
                </a:gridCol>
                <a:gridCol w="635100">
                  <a:extLst>
                    <a:ext uri="{9D8B030D-6E8A-4147-A177-3AD203B41FA5}">
                      <a16:colId xmlns:a16="http://schemas.microsoft.com/office/drawing/2014/main" val="20007"/>
                    </a:ext>
                  </a:extLst>
                </a:gridCol>
              </a:tblGrid>
              <a:tr h="1485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id_cliente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s_nombre_cliente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s_apellido_cliente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direccion_cliente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telefono_cliente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adr_hermon9372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1.030.525.089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ADRIANA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CAROLINA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HERNANDEZ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MONTERROZA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156 #82 - 45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3153143664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cam_cormon5896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1.018.424.181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CAMILO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ALBERTO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CORTÉS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MONTEJO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100 #52 - 57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3146613868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dan_cassal4420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1.033.718.248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DANIEL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CASTIBLANCO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SALGADO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Carrera 50 #60 - 34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3129578823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gab_hermor1581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1.014.194.180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GABRIEL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FELIPE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HERRERA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MORENO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180 #33 - 12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3199045711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hug_camvar1088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1.026.255.233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HUGO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ANDRÉS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CAMARGO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VARGAS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122 #122 - 24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3206857273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jor_reybot3362</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1.030.553.805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JORGE</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ESTEBAN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REY</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BOTERO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131 #57 - 19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3232091691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jul_sanpra3475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1.020.779.259</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JULIAN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LEONARDO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SANCHEZ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PRADA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65 #23 - 46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3119827380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lau_rodtor4013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1.024.518.426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LAURA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FERNANDA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RODRÍGUEZ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TORRES</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Avenida 10 #164 - 11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3501678520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lis_sievil8656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1.136.879.801</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LISETH</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TATIANA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SIERRA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VILLAMIL</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Transversal 116 #39 - 37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3144712465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mar_margar6040</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1.032.374.533</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MATEO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MARTINEZ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GARCIA</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Diagonal 107 #108 - 26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3208064157</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000">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pab_vasper2834</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1.012.415.608</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PABLO</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 </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VASQUEZ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PEREZ</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Calle 200 #2 - 15</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rgbClr val="000000"/>
                          </a:solidFill>
                          <a:latin typeface="Calibri"/>
                          <a:ea typeface="Calibri"/>
                          <a:cs typeface="Calibri"/>
                          <a:sym typeface="Calibri"/>
                        </a:rPr>
                        <a:t>3217082926</a:t>
                      </a:r>
                      <a:endParaRPr/>
                    </a:p>
                  </a:txBody>
                  <a:tcPr marL="4825" marR="4825" marT="48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32" name="Google Shape;632;p92"/>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p:txBody>
      </p:sp>
      <p:grpSp>
        <p:nvGrpSpPr>
          <p:cNvPr id="633" name="Google Shape;633;p92"/>
          <p:cNvGrpSpPr/>
          <p:nvPr/>
        </p:nvGrpSpPr>
        <p:grpSpPr>
          <a:xfrm>
            <a:off x="495708" y="1093954"/>
            <a:ext cx="8017868" cy="2144546"/>
            <a:chOff x="495708" y="1093954"/>
            <a:chExt cx="8017868" cy="2144546"/>
          </a:xfrm>
        </p:grpSpPr>
        <p:grpSp>
          <p:nvGrpSpPr>
            <p:cNvPr id="634" name="Google Shape;634;p92"/>
            <p:cNvGrpSpPr/>
            <p:nvPr/>
          </p:nvGrpSpPr>
          <p:grpSpPr>
            <a:xfrm>
              <a:off x="626016" y="1093954"/>
              <a:ext cx="7887560" cy="1999064"/>
              <a:chOff x="626016" y="1093954"/>
              <a:chExt cx="7887560" cy="1999064"/>
            </a:xfrm>
          </p:grpSpPr>
          <p:sp>
            <p:nvSpPr>
              <p:cNvPr id="635" name="Google Shape;635;p92"/>
              <p:cNvSpPr txBox="1"/>
              <p:nvPr/>
            </p:nvSpPr>
            <p:spPr>
              <a:xfrm>
                <a:off x="847165" y="1093954"/>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36" name="Google Shape;636;p92"/>
              <p:cNvSpPr txBox="1"/>
              <p:nvPr/>
            </p:nvSpPr>
            <p:spPr>
              <a:xfrm>
                <a:off x="4996769" y="1099121"/>
                <a:ext cx="847166"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37" name="Google Shape;637;p92"/>
              <p:cNvSpPr txBox="1"/>
              <p:nvPr/>
            </p:nvSpPr>
            <p:spPr>
              <a:xfrm>
                <a:off x="626016" y="2877378"/>
                <a:ext cx="889393"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Atributos clave</a:t>
                </a:r>
                <a:endParaRPr sz="800" b="1" i="0" u="none" strike="noStrike" cap="none">
                  <a:solidFill>
                    <a:srgbClr val="C00000"/>
                  </a:solidFill>
                  <a:latin typeface="Calibri"/>
                  <a:ea typeface="Calibri"/>
                  <a:cs typeface="Calibri"/>
                  <a:sym typeface="Calibri"/>
                </a:endParaRPr>
              </a:p>
            </p:txBody>
          </p:sp>
          <p:sp>
            <p:nvSpPr>
              <p:cNvPr id="638" name="Google Shape;638;p92"/>
              <p:cNvSpPr txBox="1"/>
              <p:nvPr/>
            </p:nvSpPr>
            <p:spPr>
              <a:xfrm>
                <a:off x="2403195" y="287757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39" name="Google Shape;639;p92"/>
              <p:cNvSpPr txBox="1"/>
              <p:nvPr/>
            </p:nvSpPr>
            <p:spPr>
              <a:xfrm>
                <a:off x="1953639" y="109834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40" name="Google Shape;640;p92"/>
              <p:cNvSpPr txBox="1"/>
              <p:nvPr/>
            </p:nvSpPr>
            <p:spPr>
              <a:xfrm>
                <a:off x="6249521" y="1093954"/>
                <a:ext cx="22640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41" name="Google Shape;641;p92"/>
            <p:cNvSpPr/>
            <p:nvPr/>
          </p:nvSpPr>
          <p:spPr>
            <a:xfrm>
              <a:off x="847165" y="1294266"/>
              <a:ext cx="788754" cy="277206"/>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2" name="Google Shape;642;p92"/>
            <p:cNvSpPr/>
            <p:nvPr/>
          </p:nvSpPr>
          <p:spPr>
            <a:xfrm>
              <a:off x="5103160" y="1300111"/>
              <a:ext cx="711854" cy="147689"/>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3" name="Google Shape;643;p92"/>
            <p:cNvSpPr/>
            <p:nvPr/>
          </p:nvSpPr>
          <p:spPr>
            <a:xfrm>
              <a:off x="495708" y="3087655"/>
              <a:ext cx="1159262" cy="15084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75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aphicFrame>
        <p:nvGraphicFramePr>
          <p:cNvPr id="648" name="Google Shape;648;p93"/>
          <p:cNvGraphicFramePr/>
          <p:nvPr/>
        </p:nvGraphicFramePr>
        <p:xfrm>
          <a:off x="281288" y="1281477"/>
          <a:ext cx="3000000" cy="3000000"/>
        </p:xfrm>
        <a:graphic>
          <a:graphicData uri="http://schemas.openxmlformats.org/drawingml/2006/table">
            <a:tbl>
              <a:tblPr>
                <a:noFill/>
                <a:tableStyleId>{C5EBC317-9372-4CF0-B1DA-FA2C97FB83F2}</a:tableStyleId>
              </a:tblPr>
              <a:tblGrid>
                <a:gridCol w="751950">
                  <a:extLst>
                    <a:ext uri="{9D8B030D-6E8A-4147-A177-3AD203B41FA5}">
                      <a16:colId xmlns:a16="http://schemas.microsoft.com/office/drawing/2014/main" val="20000"/>
                    </a:ext>
                  </a:extLst>
                </a:gridCol>
                <a:gridCol w="1735750">
                  <a:extLst>
                    <a:ext uri="{9D8B030D-6E8A-4147-A177-3AD203B41FA5}">
                      <a16:colId xmlns:a16="http://schemas.microsoft.com/office/drawing/2014/main" val="20001"/>
                    </a:ext>
                  </a:extLst>
                </a:gridCol>
              </a:tblGrid>
              <a:tr h="11022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E4E79"/>
                    </a:solidFill>
                  </a:tcPr>
                </a:tc>
                <a:extLst>
                  <a:ext uri="{0D108BD9-81ED-4DB2-BD59-A6C34878D82A}">
                    <a16:rowId xmlns:a16="http://schemas.microsoft.com/office/drawing/2014/main" val="10000"/>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7 4700U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5 5600H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AMD_03A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 Athlon</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AMD_04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Ryzen 5 4500U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i7-11800H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i7-10750H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i5-11400H</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266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INTEL_05C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Celeron N4020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102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INTEL_06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Intel Core i5-8250U</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aphicFrame>
        <p:nvGraphicFramePr>
          <p:cNvPr id="649" name="Google Shape;649;p93"/>
          <p:cNvGraphicFramePr/>
          <p:nvPr/>
        </p:nvGraphicFramePr>
        <p:xfrm>
          <a:off x="3417425" y="1281477"/>
          <a:ext cx="3000000" cy="3000000"/>
        </p:xfrm>
        <a:graphic>
          <a:graphicData uri="http://schemas.openxmlformats.org/drawingml/2006/table">
            <a:tbl>
              <a:tblPr>
                <a:noFill/>
                <a:tableStyleId>{C5EBC317-9372-4CF0-B1DA-FA2C97FB83F2}</a:tableStyleId>
              </a:tblPr>
              <a:tblGrid>
                <a:gridCol w="1064475">
                  <a:extLst>
                    <a:ext uri="{9D8B030D-6E8A-4147-A177-3AD203B41FA5}">
                      <a16:colId xmlns:a16="http://schemas.microsoft.com/office/drawing/2014/main" val="20000"/>
                    </a:ext>
                  </a:extLst>
                </a:gridCol>
                <a:gridCol w="996650">
                  <a:extLst>
                    <a:ext uri="{9D8B030D-6E8A-4147-A177-3AD203B41FA5}">
                      <a16:colId xmlns:a16="http://schemas.microsoft.com/office/drawing/2014/main" val="20001"/>
                    </a:ext>
                  </a:extLst>
                </a:gridCol>
              </a:tblGrid>
              <a:tr h="153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cod_almac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almacenamiento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71616"/>
                    </a:solidFill>
                  </a:tcPr>
                </a:tc>
                <a:extLst>
                  <a:ext uri="{0D108BD9-81ED-4DB2-BD59-A6C34878D82A}">
                    <a16:rowId xmlns:a16="http://schemas.microsoft.com/office/drawing/2014/main" val="10000"/>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M.2 512GB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NVMe 512GB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HDD 1TB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M.2 1TB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SSD_004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SSD 128 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HDD_002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Unidad HDD 500GB</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650" name="Google Shape;650;p93"/>
          <p:cNvGraphicFramePr/>
          <p:nvPr/>
        </p:nvGraphicFramePr>
        <p:xfrm>
          <a:off x="6126991" y="1281475"/>
          <a:ext cx="3000000" cy="3000000"/>
        </p:xfrm>
        <a:graphic>
          <a:graphicData uri="http://schemas.openxmlformats.org/drawingml/2006/table">
            <a:tbl>
              <a:tblPr>
                <a:noFill/>
                <a:tableStyleId>{C5EBC317-9372-4CF0-B1DA-FA2C97FB83F2}</a:tableStyleId>
              </a:tblPr>
              <a:tblGrid>
                <a:gridCol w="642475">
                  <a:extLst>
                    <a:ext uri="{9D8B030D-6E8A-4147-A177-3AD203B41FA5}">
                      <a16:colId xmlns:a16="http://schemas.microsoft.com/office/drawing/2014/main" val="20000"/>
                    </a:ext>
                  </a:extLst>
                </a:gridCol>
                <a:gridCol w="1844675">
                  <a:extLst>
                    <a:ext uri="{9D8B030D-6E8A-4147-A177-3AD203B41FA5}">
                      <a16:colId xmlns:a16="http://schemas.microsoft.com/office/drawing/2014/main" val="20001"/>
                    </a:ext>
                  </a:extLst>
                </a:gridCol>
              </a:tblGrid>
              <a:tr h="136525">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22A35"/>
                    </a:solidFill>
                  </a:tcPr>
                </a:tc>
                <a:extLst>
                  <a:ext uri="{0D108BD9-81ED-4DB2-BD59-A6C34878D82A}">
                    <a16:rowId xmlns:a16="http://schemas.microsoft.com/office/drawing/2014/main" val="10000"/>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AMD Radeon RX Vega 7</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RTX 3050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Radeon RX Vega 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Radeon Vega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RTX 3060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Integrados Intel UHD Graphics 600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6525">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GD_3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Gráficos NVIDIA GeForce MX130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651" name="Google Shape;651;p93"/>
          <p:cNvGraphicFramePr/>
          <p:nvPr/>
        </p:nvGraphicFramePr>
        <p:xfrm>
          <a:off x="281288" y="3475251"/>
          <a:ext cx="3000000" cy="3000000"/>
        </p:xfrm>
        <a:graphic>
          <a:graphicData uri="http://schemas.openxmlformats.org/drawingml/2006/table">
            <a:tbl>
              <a:tblPr>
                <a:noFill/>
                <a:tableStyleId>{C5EBC317-9372-4CF0-B1DA-FA2C97FB83F2}</a:tableStyleId>
              </a:tblPr>
              <a:tblGrid>
                <a:gridCol w="1284800">
                  <a:extLst>
                    <a:ext uri="{9D8B030D-6E8A-4147-A177-3AD203B41FA5}">
                      <a16:colId xmlns:a16="http://schemas.microsoft.com/office/drawing/2014/main" val="20000"/>
                    </a:ext>
                  </a:extLst>
                </a:gridCol>
                <a:gridCol w="1312850">
                  <a:extLst>
                    <a:ext uri="{9D8B030D-6E8A-4147-A177-3AD203B41FA5}">
                      <a16:colId xmlns:a16="http://schemas.microsoft.com/office/drawing/2014/main" val="20001"/>
                    </a:ext>
                  </a:extLst>
                </a:gridCol>
              </a:tblGrid>
              <a:tr h="15360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memoria_RAM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DDR4-3000Mhz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DDR4-3200MHz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4GB de RAM DDR4-2666MHz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4 GB de RAM DDR4-2400MHz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16 GB de RAM DDR4-3200MHz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360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RAM_016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8GB de RAM DDR4-2400MHz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652" name="Google Shape;652;p93"/>
          <p:cNvGraphicFramePr/>
          <p:nvPr/>
        </p:nvGraphicFramePr>
        <p:xfrm>
          <a:off x="3542925" y="3475251"/>
          <a:ext cx="3000000" cy="3000000"/>
        </p:xfrm>
        <a:graphic>
          <a:graphicData uri="http://schemas.openxmlformats.org/drawingml/2006/table">
            <a:tbl>
              <a:tblPr>
                <a:noFill/>
                <a:tableStyleId>{C5EBC317-9372-4CF0-B1DA-FA2C97FB83F2}</a:tableStyleId>
              </a:tblPr>
              <a:tblGrid>
                <a:gridCol w="622100">
                  <a:extLst>
                    <a:ext uri="{9D8B030D-6E8A-4147-A177-3AD203B41FA5}">
                      <a16:colId xmlns:a16="http://schemas.microsoft.com/office/drawing/2014/main" val="20000"/>
                    </a:ext>
                  </a:extLst>
                </a:gridCol>
                <a:gridCol w="1436050">
                  <a:extLst>
                    <a:ext uri="{9D8B030D-6E8A-4147-A177-3AD203B41FA5}">
                      <a16:colId xmlns:a16="http://schemas.microsoft.com/office/drawing/2014/main" val="20001"/>
                    </a:ext>
                  </a:extLst>
                </a:gridCol>
              </a:tblGrid>
              <a:tr h="175550">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cod_Pantalla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tc>
                  <a:txBody>
                    <a:bodyPr/>
                    <a:lstStyle/>
                    <a:p>
                      <a:pPr marL="0" marR="0" lvl="0" indent="0" algn="ctr" rtl="0">
                        <a:lnSpc>
                          <a:spcPct val="100000"/>
                        </a:lnSpc>
                        <a:spcBef>
                          <a:spcPts val="0"/>
                        </a:spcBef>
                        <a:spcAft>
                          <a:spcPts val="0"/>
                        </a:spcAft>
                        <a:buNone/>
                      </a:pPr>
                      <a:r>
                        <a:rPr lang="es-CO" sz="800" b="1" i="0" u="none" strike="noStrike" cap="none">
                          <a:solidFill>
                            <a:srgbClr val="FFFFFF"/>
                          </a:solidFill>
                          <a:latin typeface="Calibri"/>
                          <a:ea typeface="Calibri"/>
                          <a:cs typeface="Calibri"/>
                          <a:sym typeface="Calibri"/>
                        </a:rPr>
                        <a:t>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030A0"/>
                    </a:solidFill>
                  </a:tcPr>
                </a:tc>
                <a:extLst>
                  <a:ext uri="{0D108BD9-81ED-4DB2-BD59-A6C34878D82A}">
                    <a16:rowId xmlns:a16="http://schemas.microsoft.com/office/drawing/2014/main" val="10000"/>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60Hz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120Hz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17.3" 144Hz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15.6" 144Hz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550">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SC_2005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b="0" i="0" u="none" strike="noStrike" cap="none">
                          <a:solidFill>
                            <a:srgbClr val="000000"/>
                          </a:solidFill>
                          <a:latin typeface="Calibri"/>
                          <a:ea typeface="Calibri"/>
                          <a:cs typeface="Calibri"/>
                          <a:sym typeface="Calibri"/>
                        </a:rPr>
                        <a:t>14" 60Hz</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53" name="Google Shape;653;p93"/>
          <p:cNvSpPr txBox="1"/>
          <p:nvPr/>
        </p:nvSpPr>
        <p:spPr>
          <a:xfrm>
            <a:off x="2894479" y="183189"/>
            <a:ext cx="33550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p:txBody>
      </p:sp>
      <p:grpSp>
        <p:nvGrpSpPr>
          <p:cNvPr id="654" name="Google Shape;654;p93"/>
          <p:cNvGrpSpPr/>
          <p:nvPr/>
        </p:nvGrpSpPr>
        <p:grpSpPr>
          <a:xfrm>
            <a:off x="197484" y="945595"/>
            <a:ext cx="8338704" cy="2709624"/>
            <a:chOff x="197484" y="945595"/>
            <a:chExt cx="8338704" cy="2709624"/>
          </a:xfrm>
        </p:grpSpPr>
        <p:grpSp>
          <p:nvGrpSpPr>
            <p:cNvPr id="655" name="Google Shape;655;p93"/>
            <p:cNvGrpSpPr/>
            <p:nvPr/>
          </p:nvGrpSpPr>
          <p:grpSpPr>
            <a:xfrm>
              <a:off x="197484" y="945595"/>
              <a:ext cx="8338704" cy="2543121"/>
              <a:chOff x="197484" y="945595"/>
              <a:chExt cx="8338704" cy="2543121"/>
            </a:xfrm>
          </p:grpSpPr>
          <p:sp>
            <p:nvSpPr>
              <p:cNvPr id="656" name="Google Shape;656;p93"/>
              <p:cNvSpPr txBox="1"/>
              <p:nvPr/>
            </p:nvSpPr>
            <p:spPr>
              <a:xfrm>
                <a:off x="197484" y="1067679"/>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57" name="Google Shape;657;p93"/>
              <p:cNvSpPr txBox="1"/>
              <p:nvPr/>
            </p:nvSpPr>
            <p:spPr>
              <a:xfrm>
                <a:off x="3507857" y="1066031"/>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58" name="Google Shape;658;p93"/>
              <p:cNvSpPr txBox="1"/>
              <p:nvPr/>
            </p:nvSpPr>
            <p:spPr>
              <a:xfrm>
                <a:off x="3417425" y="3273272"/>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59" name="Google Shape;659;p93"/>
              <p:cNvSpPr txBox="1"/>
              <p:nvPr/>
            </p:nvSpPr>
            <p:spPr>
              <a:xfrm>
                <a:off x="6022108" y="1090714"/>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 clave</a:t>
                </a:r>
                <a:endParaRPr sz="800" b="1" i="0" u="none" strike="noStrike" cap="none">
                  <a:solidFill>
                    <a:srgbClr val="C00000"/>
                  </a:solidFill>
                  <a:latin typeface="Calibri"/>
                  <a:ea typeface="Calibri"/>
                  <a:cs typeface="Calibri"/>
                  <a:sym typeface="Calibri"/>
                </a:endParaRPr>
              </a:p>
            </p:txBody>
          </p:sp>
          <p:sp>
            <p:nvSpPr>
              <p:cNvPr id="660" name="Google Shape;660;p93"/>
              <p:cNvSpPr txBox="1"/>
              <p:nvPr/>
            </p:nvSpPr>
            <p:spPr>
              <a:xfrm>
                <a:off x="499270" y="3259807"/>
                <a:ext cx="84716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rgbClr val="C00000"/>
                    </a:solidFill>
                    <a:latin typeface="Calibri"/>
                    <a:ea typeface="Calibri"/>
                    <a:cs typeface="Calibri"/>
                    <a:sym typeface="Calibri"/>
                  </a:rPr>
                  <a:t>Atributo</a:t>
                </a:r>
                <a:r>
                  <a:rPr lang="es-CO" sz="800" b="0" i="0" u="none" strike="noStrike" cap="none">
                    <a:solidFill>
                      <a:srgbClr val="FF0000"/>
                    </a:solidFill>
                    <a:latin typeface="Arial"/>
                    <a:ea typeface="Arial"/>
                    <a:cs typeface="Arial"/>
                    <a:sym typeface="Arial"/>
                  </a:rPr>
                  <a:t> </a:t>
                </a:r>
                <a:r>
                  <a:rPr lang="es-CO" sz="800" b="1" i="0" u="none" strike="noStrike" cap="none">
                    <a:solidFill>
                      <a:srgbClr val="C00000"/>
                    </a:solidFill>
                    <a:latin typeface="Calibri"/>
                    <a:ea typeface="Calibri"/>
                    <a:cs typeface="Calibri"/>
                    <a:sym typeface="Calibri"/>
                  </a:rPr>
                  <a:t>clave</a:t>
                </a:r>
                <a:endParaRPr sz="800" b="1" i="0" u="none" strike="noStrike" cap="none">
                  <a:solidFill>
                    <a:srgbClr val="C00000"/>
                  </a:solidFill>
                  <a:latin typeface="Calibri"/>
                  <a:ea typeface="Calibri"/>
                  <a:cs typeface="Calibri"/>
                  <a:sym typeface="Calibri"/>
                </a:endParaRPr>
              </a:p>
            </p:txBody>
          </p:sp>
          <p:sp>
            <p:nvSpPr>
              <p:cNvPr id="661" name="Google Shape;661;p93"/>
              <p:cNvSpPr txBox="1"/>
              <p:nvPr/>
            </p:nvSpPr>
            <p:spPr>
              <a:xfrm>
                <a:off x="6869273" y="945595"/>
                <a:ext cx="166691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2" name="Google Shape;662;p93"/>
              <p:cNvSpPr txBox="1"/>
              <p:nvPr/>
            </p:nvSpPr>
            <p:spPr>
              <a:xfrm>
                <a:off x="1128453" y="967604"/>
                <a:ext cx="163225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3" name="Google Shape;663;p93"/>
              <p:cNvSpPr txBox="1"/>
              <p:nvPr/>
            </p:nvSpPr>
            <p:spPr>
              <a:xfrm>
                <a:off x="4343822" y="945595"/>
                <a:ext cx="131926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4" name="Google Shape;664;p93"/>
              <p:cNvSpPr txBox="1"/>
              <p:nvPr/>
            </p:nvSpPr>
            <p:spPr>
              <a:xfrm>
                <a:off x="4306770" y="3136697"/>
                <a:ext cx="124361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sp>
            <p:nvSpPr>
              <p:cNvPr id="665" name="Google Shape;665;p93"/>
              <p:cNvSpPr txBox="1"/>
              <p:nvPr/>
            </p:nvSpPr>
            <p:spPr>
              <a:xfrm>
                <a:off x="1605680" y="3136697"/>
                <a:ext cx="128879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800" b="1" i="0" u="none" strike="noStrike" cap="none">
                    <a:solidFill>
                      <a:schemeClr val="dk1"/>
                    </a:solidFill>
                    <a:latin typeface="Calibri"/>
                    <a:ea typeface="Calibri"/>
                    <a:cs typeface="Calibri"/>
                    <a:sym typeface="Calibri"/>
                  </a:rPr>
                  <a:t>Atributos no clave con dependencia completa</a:t>
                </a:r>
                <a:endParaRPr sz="800" b="1" i="0" u="none" strike="noStrike" cap="none">
                  <a:solidFill>
                    <a:srgbClr val="FF0000"/>
                  </a:solidFill>
                  <a:latin typeface="Calibri"/>
                  <a:ea typeface="Calibri"/>
                  <a:cs typeface="Calibri"/>
                  <a:sym typeface="Calibri"/>
                </a:endParaRPr>
              </a:p>
            </p:txBody>
          </p:sp>
        </p:grpSp>
        <p:sp>
          <p:nvSpPr>
            <p:cNvPr id="666" name="Google Shape;666;p93"/>
            <p:cNvSpPr/>
            <p:nvPr/>
          </p:nvSpPr>
          <p:spPr>
            <a:xfrm>
              <a:off x="281288" y="1281474"/>
              <a:ext cx="740268" cy="130607"/>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7" name="Google Shape;667;p93"/>
            <p:cNvSpPr/>
            <p:nvPr/>
          </p:nvSpPr>
          <p:spPr>
            <a:xfrm>
              <a:off x="3542925" y="3471198"/>
              <a:ext cx="624263" cy="184021"/>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8" name="Google Shape;668;p93"/>
            <p:cNvSpPr/>
            <p:nvPr/>
          </p:nvSpPr>
          <p:spPr>
            <a:xfrm>
              <a:off x="6126991" y="1285828"/>
              <a:ext cx="640522" cy="126253"/>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9" name="Google Shape;669;p93"/>
            <p:cNvSpPr/>
            <p:nvPr/>
          </p:nvSpPr>
          <p:spPr>
            <a:xfrm>
              <a:off x="3417424" y="1285528"/>
              <a:ext cx="1061707" cy="147985"/>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0" name="Google Shape;670;p93"/>
            <p:cNvSpPr/>
            <p:nvPr/>
          </p:nvSpPr>
          <p:spPr>
            <a:xfrm>
              <a:off x="281288" y="3475252"/>
              <a:ext cx="1283193" cy="1561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75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aphicFrame>
        <p:nvGraphicFramePr>
          <p:cNvPr id="675" name="Google Shape;675;p94"/>
          <p:cNvGraphicFramePr/>
          <p:nvPr/>
        </p:nvGraphicFramePr>
        <p:xfrm>
          <a:off x="170578" y="1075720"/>
          <a:ext cx="3000000" cy="3000000"/>
        </p:xfrm>
        <a:graphic>
          <a:graphicData uri="http://schemas.openxmlformats.org/drawingml/2006/table">
            <a:tbl>
              <a:tblPr>
                <a:noFill/>
                <a:tableStyleId>{C5EBC317-9372-4CF0-B1DA-FA2C97FB83F2}</a:tableStyleId>
              </a:tblPr>
              <a:tblGrid>
                <a:gridCol w="552450">
                  <a:extLst>
                    <a:ext uri="{9D8B030D-6E8A-4147-A177-3AD203B41FA5}">
                      <a16:colId xmlns:a16="http://schemas.microsoft.com/office/drawing/2014/main" val="20000"/>
                    </a:ext>
                  </a:extLst>
                </a:gridCol>
                <a:gridCol w="131062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Tienda - 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6" name="Google Shape;676;p94"/>
          <p:cNvGraphicFramePr/>
          <p:nvPr/>
        </p:nvGraphicFramePr>
        <p:xfrm>
          <a:off x="2353239" y="1075721"/>
          <a:ext cx="3000000" cy="3000000"/>
        </p:xfrm>
        <a:graphic>
          <a:graphicData uri="http://schemas.openxmlformats.org/drawingml/2006/table">
            <a:tbl>
              <a:tblPr>
                <a:noFill/>
                <a:tableStyleId>{C5EBC317-9372-4CF0-B1DA-FA2C97FB83F2}</a:tableStyleId>
              </a:tblPr>
              <a:tblGrid>
                <a:gridCol w="782300">
                  <a:extLst>
                    <a:ext uri="{9D8B030D-6E8A-4147-A177-3AD203B41FA5}">
                      <a16:colId xmlns:a16="http://schemas.microsoft.com/office/drawing/2014/main" val="20000"/>
                    </a:ext>
                  </a:extLst>
                </a:gridCol>
                <a:gridCol w="1147350">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7" name="Google Shape;677;p94"/>
          <p:cNvGraphicFramePr/>
          <p:nvPr/>
        </p:nvGraphicFramePr>
        <p:xfrm>
          <a:off x="4545110" y="1082399"/>
          <a:ext cx="3000000" cy="3000000"/>
        </p:xfrm>
        <a:graphic>
          <a:graphicData uri="http://schemas.openxmlformats.org/drawingml/2006/table">
            <a:tbl>
              <a:tblPr>
                <a:noFill/>
                <a:tableStyleId>{C5EBC317-9372-4CF0-B1DA-FA2C97FB83F2}</a:tableStyleId>
              </a:tblPr>
              <a:tblGrid>
                <a:gridCol w="825900">
                  <a:extLst>
                    <a:ext uri="{9D8B030D-6E8A-4147-A177-3AD203B41FA5}">
                      <a16:colId xmlns:a16="http://schemas.microsoft.com/office/drawing/2014/main" val="20000"/>
                    </a:ext>
                  </a:extLst>
                </a:gridCol>
                <a:gridCol w="121132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Tienda - 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nit_tienda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username_cliente</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adr_hermon9372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cam_cormon5896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901101602 - 8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dan_cassal4420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gab_hermor1581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hug_camvar1088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jor_reybot3362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901101602 - 6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jul_sanpra3475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lau_rodtor4013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lis_sievil8656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mar_margar6040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212529"/>
                          </a:solidFill>
                          <a:latin typeface="Calibri"/>
                          <a:ea typeface="Calibri"/>
                          <a:cs typeface="Calibri"/>
                          <a:sym typeface="Calibri"/>
                        </a:rPr>
                        <a:t>900924451 - 9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pab_vasper2834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8" name="Google Shape;678;p94"/>
          <p:cNvGraphicFramePr/>
          <p:nvPr/>
        </p:nvGraphicFramePr>
        <p:xfrm>
          <a:off x="6837833" y="1082399"/>
          <a:ext cx="3000000" cy="3000000"/>
        </p:xfrm>
        <a:graphic>
          <a:graphicData uri="http://schemas.openxmlformats.org/drawingml/2006/table">
            <a:tbl>
              <a:tblPr>
                <a:noFill/>
                <a:tableStyleId>{C5EBC317-9372-4CF0-B1DA-FA2C97FB83F2}</a:tableStyleId>
              </a:tblPr>
              <a:tblGrid>
                <a:gridCol w="1102925">
                  <a:extLst>
                    <a:ext uri="{9D8B030D-6E8A-4147-A177-3AD203B41FA5}">
                      <a16:colId xmlns:a16="http://schemas.microsoft.com/office/drawing/2014/main" val="20000"/>
                    </a:ext>
                  </a:extLst>
                </a:gridCol>
                <a:gridCol w="1032650">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Almacenamiento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cod_almac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SSD_004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HDD_001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79" name="Google Shape;679;p94"/>
          <p:cNvGraphicFramePr/>
          <p:nvPr/>
        </p:nvGraphicFramePr>
        <p:xfrm>
          <a:off x="170578" y="3178454"/>
          <a:ext cx="3000000" cy="3000000"/>
        </p:xfrm>
        <a:graphic>
          <a:graphicData uri="http://schemas.openxmlformats.org/drawingml/2006/table">
            <a:tbl>
              <a:tblPr>
                <a:noFill/>
                <a:tableStyleId>{C5EBC317-9372-4CF0-B1DA-FA2C97FB83F2}</a:tableStyleId>
              </a:tblPr>
              <a:tblGrid>
                <a:gridCol w="492375">
                  <a:extLst>
                    <a:ext uri="{9D8B030D-6E8A-4147-A177-3AD203B41FA5}">
                      <a16:colId xmlns:a16="http://schemas.microsoft.com/office/drawing/2014/main" val="20000"/>
                    </a:ext>
                  </a:extLst>
                </a:gridCol>
                <a:gridCol w="1370700">
                  <a:extLst>
                    <a:ext uri="{9D8B030D-6E8A-4147-A177-3AD203B41FA5}">
                      <a16:colId xmlns:a16="http://schemas.microsoft.com/office/drawing/2014/main" val="20001"/>
                    </a:ext>
                  </a:extLst>
                </a:gridCol>
              </a:tblGrid>
              <a:tr h="1456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2138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cod_procesador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AMD_03A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AMD_04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INTEL_05C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56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INTEL_06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680" name="Google Shape;680;p94"/>
          <p:cNvGraphicFramePr/>
          <p:nvPr/>
        </p:nvGraphicFramePr>
        <p:xfrm>
          <a:off x="2353239" y="3172621"/>
          <a:ext cx="3000000" cy="3000000"/>
        </p:xfrm>
        <a:graphic>
          <a:graphicData uri="http://schemas.openxmlformats.org/drawingml/2006/table">
            <a:tbl>
              <a:tblPr>
                <a:noFill/>
                <a:tableStyleId>{C5EBC317-9372-4CF0-B1DA-FA2C97FB83F2}</a:tableStyleId>
              </a:tblPr>
              <a:tblGrid>
                <a:gridCol w="996575">
                  <a:extLst>
                    <a:ext uri="{9D8B030D-6E8A-4147-A177-3AD203B41FA5}">
                      <a16:colId xmlns:a16="http://schemas.microsoft.com/office/drawing/2014/main" val="20000"/>
                    </a:ext>
                  </a:extLst>
                </a:gridCol>
                <a:gridCol w="933075">
                  <a:extLst>
                    <a:ext uri="{9D8B030D-6E8A-4147-A177-3AD203B41FA5}">
                      <a16:colId xmlns:a16="http://schemas.microsoft.com/office/drawing/2014/main" val="20001"/>
                    </a:ext>
                  </a:extLst>
                </a:gridCol>
              </a:tblGrid>
              <a:tr h="140175">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4017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cod_RAM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40175">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RAM_016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81" name="Google Shape;681;p94"/>
          <p:cNvGraphicFramePr/>
          <p:nvPr/>
        </p:nvGraphicFramePr>
        <p:xfrm>
          <a:off x="4545110" y="3172618"/>
          <a:ext cx="3000000" cy="3000000"/>
        </p:xfrm>
        <a:graphic>
          <a:graphicData uri="http://schemas.openxmlformats.org/drawingml/2006/table">
            <a:tbl>
              <a:tblPr>
                <a:noFill/>
                <a:tableStyleId>{C5EBC317-9372-4CF0-B1DA-FA2C97FB83F2}</a:tableStyleId>
              </a:tblPr>
              <a:tblGrid>
                <a:gridCol w="945650">
                  <a:extLst>
                    <a:ext uri="{9D8B030D-6E8A-4147-A177-3AD203B41FA5}">
                      <a16:colId xmlns:a16="http://schemas.microsoft.com/office/drawing/2014/main" val="20000"/>
                    </a:ext>
                  </a:extLst>
                </a:gridCol>
                <a:gridCol w="1091575">
                  <a:extLst>
                    <a:ext uri="{9D8B030D-6E8A-4147-A177-3AD203B41FA5}">
                      <a16:colId xmlns:a16="http://schemas.microsoft.com/office/drawing/2014/main" val="20001"/>
                    </a:ext>
                  </a:extLst>
                </a:gridCol>
              </a:tblGrid>
              <a:tr h="133200">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Gráfica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223725">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cod_grafica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GI_4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3320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GD_3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682" name="Google Shape;682;p94"/>
          <p:cNvGraphicFramePr/>
          <p:nvPr/>
        </p:nvGraphicFramePr>
        <p:xfrm>
          <a:off x="6836747" y="3172618"/>
          <a:ext cx="3000000" cy="3000000"/>
        </p:xfrm>
        <a:graphic>
          <a:graphicData uri="http://schemas.openxmlformats.org/drawingml/2006/table">
            <a:tbl>
              <a:tblPr>
                <a:noFill/>
                <a:tableStyleId>{C5EBC317-9372-4CF0-B1DA-FA2C97FB83F2}</a:tableStyleId>
              </a:tblPr>
              <a:tblGrid>
                <a:gridCol w="1103500">
                  <a:extLst>
                    <a:ext uri="{9D8B030D-6E8A-4147-A177-3AD203B41FA5}">
                      <a16:colId xmlns:a16="http://schemas.microsoft.com/office/drawing/2014/main" val="20000"/>
                    </a:ext>
                  </a:extLst>
                </a:gridCol>
                <a:gridCol w="1033175">
                  <a:extLst>
                    <a:ext uri="{9D8B030D-6E8A-4147-A177-3AD203B41FA5}">
                      <a16:colId xmlns:a16="http://schemas.microsoft.com/office/drawing/2014/main" val="20001"/>
                    </a:ext>
                  </a:extLst>
                </a:gridCol>
              </a:tblGrid>
              <a:tr h="151850">
                <a:tc gridSpan="2">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Producto - 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hMerge="1">
                  <a:txBody>
                    <a:bodyPr/>
                    <a:lstStyle/>
                    <a:p>
                      <a:endParaRPr lang="es-CO"/>
                    </a:p>
                  </a:txBody>
                  <a:tcPr/>
                </a:tc>
                <a:extLst>
                  <a:ext uri="{0D108BD9-81ED-4DB2-BD59-A6C34878D82A}">
                    <a16:rowId xmlns:a16="http://schemas.microsoft.com/office/drawing/2014/main" val="10000"/>
                  </a:ext>
                </a:extLst>
              </a:tr>
              <a:tr h="151850">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cod_producto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None/>
                      </a:pPr>
                      <a:r>
                        <a:rPr lang="es-CO" sz="700" b="1" i="0" u="none" strike="noStrike" cap="none">
                          <a:solidFill>
                            <a:srgbClr val="FFFFFF"/>
                          </a:solidFill>
                          <a:latin typeface="Calibri"/>
                          <a:ea typeface="Calibri"/>
                          <a:cs typeface="Calibri"/>
                          <a:sym typeface="Calibri"/>
                        </a:rPr>
                        <a:t>cod_Pantalla</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807217-2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221250-3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772004-0</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356519-6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826030-2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704888-1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SC_2003</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281309-2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852086-8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244646-2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51850">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301405-9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0" i="0" u="none" strike="noStrike" cap="none">
                          <a:solidFill>
                            <a:srgbClr val="000000"/>
                          </a:solidFill>
                          <a:latin typeface="Calibri"/>
                          <a:ea typeface="Calibri"/>
                          <a:cs typeface="Calibri"/>
                          <a:sym typeface="Calibri"/>
                        </a:rPr>
                        <a:t>SC_2001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83" name="Google Shape;683;p94"/>
          <p:cNvSpPr txBox="1"/>
          <p:nvPr/>
        </p:nvSpPr>
        <p:spPr>
          <a:xfrm>
            <a:off x="2894479" y="0"/>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RELACIONES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5"/>
          <p:cNvSpPr txBox="1"/>
          <p:nvPr/>
        </p:nvSpPr>
        <p:spPr>
          <a:xfrm>
            <a:off x="2894479" y="0"/>
            <a:ext cx="33550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3FN</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DISEÑO DB</a:t>
            </a:r>
            <a:endParaRPr/>
          </a:p>
        </p:txBody>
      </p:sp>
      <p:pic>
        <p:nvPicPr>
          <p:cNvPr id="689" name="Google Shape;689;p95"/>
          <p:cNvPicPr preferRelativeResize="0"/>
          <p:nvPr/>
        </p:nvPicPr>
        <p:blipFill rotWithShape="1">
          <a:blip r:embed="rId3">
            <a:alphaModFix/>
          </a:blip>
          <a:srcRect/>
          <a:stretch/>
        </p:blipFill>
        <p:spPr>
          <a:xfrm>
            <a:off x="-1" y="927847"/>
            <a:ext cx="9096936" cy="4215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7"/>
          <p:cNvSpPr txBox="1"/>
          <p:nvPr/>
        </p:nvSpPr>
        <p:spPr>
          <a:xfrm>
            <a:off x="954675" y="144887"/>
            <a:ext cx="259126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E8E6E8"/>
                </a:solidFill>
                <a:latin typeface="Calibri"/>
                <a:ea typeface="Calibri"/>
                <a:cs typeface="Calibri"/>
                <a:sym typeface="Calibri"/>
              </a:rPr>
              <a:t>ALCANCE DEL PROYECTO</a:t>
            </a:r>
            <a:endParaRPr sz="1400" b="0" i="0" u="none" strike="noStrike" cap="none">
              <a:solidFill>
                <a:srgbClr val="000000"/>
              </a:solidFill>
              <a:latin typeface="Arial"/>
              <a:ea typeface="Arial"/>
              <a:cs typeface="Arial"/>
              <a:sym typeface="Arial"/>
            </a:endParaRPr>
          </a:p>
        </p:txBody>
      </p:sp>
      <p:sp>
        <p:nvSpPr>
          <p:cNvPr id="115" name="Google Shape;115;p7"/>
          <p:cNvSpPr txBox="1"/>
          <p:nvPr/>
        </p:nvSpPr>
        <p:spPr>
          <a:xfrm>
            <a:off x="553338" y="162651"/>
            <a:ext cx="281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rgbClr val="E8E6E8"/>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116" name="Google Shape;116;p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17" name="Google Shape;117;p7"/>
          <p:cNvSpPr txBox="1"/>
          <p:nvPr/>
        </p:nvSpPr>
        <p:spPr>
          <a:xfrm>
            <a:off x="928771" y="1465816"/>
            <a:ext cx="39808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rgbClr val="ACC42D"/>
                </a:solidFill>
                <a:latin typeface="Calibri"/>
                <a:ea typeface="Calibri"/>
                <a:cs typeface="Calibri"/>
                <a:sym typeface="Calibri"/>
              </a:rPr>
              <a:t>ESPACIO, TIEMPO Y LUGAR</a:t>
            </a:r>
            <a:endParaRPr sz="1400" b="0" i="0" u="none" strike="noStrike" cap="none">
              <a:solidFill>
                <a:srgbClr val="000000"/>
              </a:solidFill>
              <a:latin typeface="Arial"/>
              <a:ea typeface="Arial"/>
              <a:cs typeface="Arial"/>
              <a:sym typeface="Arial"/>
            </a:endParaRPr>
          </a:p>
        </p:txBody>
      </p:sp>
      <p:sp>
        <p:nvSpPr>
          <p:cNvPr id="118" name="Google Shape;118;p7"/>
          <p:cNvSpPr txBox="1"/>
          <p:nvPr/>
        </p:nvSpPr>
        <p:spPr>
          <a:xfrm>
            <a:off x="928771" y="2216387"/>
            <a:ext cx="5234331"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El sistema de información contempla la mejora de las ventas de los emprendedores que están iniciando en la venta de portátiles mediante un aplicativo enfocado a los procesos de e-commerce para la ciudad de Bogotá, en un lapso de 18 meses.</a:t>
            </a:r>
            <a:endParaRPr sz="1400" b="0" i="0" u="none" strike="noStrike" cap="none">
              <a:solidFill>
                <a:srgbClr val="000000"/>
              </a:solidFill>
              <a:latin typeface="Arial"/>
              <a:ea typeface="Arial"/>
              <a:cs typeface="Arial"/>
              <a:sym typeface="Arial"/>
            </a:endParaRPr>
          </a:p>
        </p:txBody>
      </p:sp>
      <p:pic>
        <p:nvPicPr>
          <p:cNvPr id="119" name="Google Shape;119;p7"/>
          <p:cNvPicPr preferRelativeResize="0"/>
          <p:nvPr/>
        </p:nvPicPr>
        <p:blipFill rotWithShape="1">
          <a:blip r:embed="rId4">
            <a:alphaModFix/>
          </a:blip>
          <a:srcRect/>
          <a:stretch/>
        </p:blipFill>
        <p:spPr>
          <a:xfrm>
            <a:off x="1075817" y="1963366"/>
            <a:ext cx="265430" cy="41910"/>
          </a:xfrm>
          <a:prstGeom prst="rect">
            <a:avLst/>
          </a:prstGeom>
          <a:noFill/>
          <a:ln>
            <a:noFill/>
          </a:ln>
        </p:spPr>
      </p:pic>
      <p:pic>
        <p:nvPicPr>
          <p:cNvPr id="120" name="Google Shape;120;p7" descr="Juegos de Geografía | Juego de Localidades de Bogotá - Localiza en el mapa  | Cerebriti"/>
          <p:cNvPicPr preferRelativeResize="0"/>
          <p:nvPr/>
        </p:nvPicPr>
        <p:blipFill rotWithShape="1">
          <a:blip r:embed="rId5">
            <a:alphaModFix/>
          </a:blip>
          <a:srcRect/>
          <a:stretch/>
        </p:blipFill>
        <p:spPr>
          <a:xfrm rot="5400000">
            <a:off x="5687107" y="2102964"/>
            <a:ext cx="3429160" cy="215486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6"/>
          <p:cNvSpPr txBox="1"/>
          <p:nvPr/>
        </p:nvSpPr>
        <p:spPr>
          <a:xfrm>
            <a:off x="1776165" y="2187049"/>
            <a:ext cx="559167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MER - CROW’S FOOT</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97"/>
          <p:cNvGrpSpPr/>
          <p:nvPr/>
        </p:nvGrpSpPr>
        <p:grpSpPr>
          <a:xfrm>
            <a:off x="626595" y="2052707"/>
            <a:ext cx="2649070" cy="872987"/>
            <a:chOff x="626595" y="2052707"/>
            <a:chExt cx="2649070" cy="872987"/>
          </a:xfrm>
        </p:grpSpPr>
        <p:sp>
          <p:nvSpPr>
            <p:cNvPr id="700" name="Google Shape;700;p97"/>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DISEÑO DB </a:t>
              </a:r>
              <a:endParaRPr/>
            </a:p>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p:txBody>
        </p:sp>
        <p:pic>
          <p:nvPicPr>
            <p:cNvPr id="701" name="Google Shape;701;p97"/>
            <p:cNvPicPr preferRelativeResize="0"/>
            <p:nvPr/>
          </p:nvPicPr>
          <p:blipFill rotWithShape="1">
            <a:blip r:embed="rId3">
              <a:alphaModFix/>
            </a:blip>
            <a:srcRect/>
            <a:stretch/>
          </p:blipFill>
          <p:spPr>
            <a:xfrm>
              <a:off x="626595" y="2052707"/>
              <a:ext cx="990600" cy="50800"/>
            </a:xfrm>
            <a:prstGeom prst="rect">
              <a:avLst/>
            </a:prstGeom>
            <a:noFill/>
            <a:ln>
              <a:noFill/>
            </a:ln>
          </p:spPr>
        </p:pic>
      </p:grpSp>
      <p:grpSp>
        <p:nvGrpSpPr>
          <p:cNvPr id="702" name="Google Shape;702;p97"/>
          <p:cNvGrpSpPr/>
          <p:nvPr/>
        </p:nvGrpSpPr>
        <p:grpSpPr>
          <a:xfrm>
            <a:off x="4572000" y="1543387"/>
            <a:ext cx="3945405" cy="2056726"/>
            <a:chOff x="4572000" y="1221710"/>
            <a:chExt cx="3945405" cy="2056726"/>
          </a:xfrm>
        </p:grpSpPr>
        <p:sp>
          <p:nvSpPr>
            <p:cNvPr id="703" name="Google Shape;703;p97"/>
            <p:cNvSpPr txBox="1"/>
            <p:nvPr/>
          </p:nvSpPr>
          <p:spPr>
            <a:xfrm>
              <a:off x="4572000" y="2078107"/>
              <a:ext cx="3945405"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595959"/>
                  </a:solidFill>
                  <a:latin typeface="Calibri"/>
                  <a:ea typeface="Calibri"/>
                  <a:cs typeface="Calibri"/>
                  <a:sym typeface="Calibri"/>
                </a:rPr>
                <a:t>Tipos de Entidad:</a:t>
              </a:r>
              <a:endParaRPr/>
            </a:p>
            <a:p>
              <a:pPr marL="171450" marR="0" lvl="0" indent="-171450" algn="l" rtl="0">
                <a:lnSpc>
                  <a:spcPct val="100000"/>
                </a:lnSpc>
                <a:spcBef>
                  <a:spcPts val="0"/>
                </a:spcBef>
                <a:spcAft>
                  <a:spcPts val="0"/>
                </a:spcAft>
                <a:buClr>
                  <a:srgbClr val="000000"/>
                </a:buClr>
                <a:buSzPts val="1200"/>
                <a:buFont typeface="Arial"/>
                <a:buChar char="•"/>
              </a:pPr>
              <a:r>
                <a:rPr lang="es-CO" sz="1200" b="0" i="0" u="none" strike="noStrike" cap="none">
                  <a:solidFill>
                    <a:srgbClr val="595959"/>
                  </a:solidFill>
                  <a:latin typeface="Calibri"/>
                  <a:ea typeface="Calibri"/>
                  <a:cs typeface="Calibri"/>
                  <a:sym typeface="Calibri"/>
                </a:rPr>
                <a:t>Entidad Fuerte: Es aquella que no depende de ninguna otra entidad para llenarse</a:t>
              </a:r>
              <a:endParaRPr/>
            </a:p>
            <a:p>
              <a:pPr marL="171450" marR="0" lvl="0" indent="-171450" algn="l" rtl="0">
                <a:lnSpc>
                  <a:spcPct val="100000"/>
                </a:lnSpc>
                <a:spcBef>
                  <a:spcPts val="0"/>
                </a:spcBef>
                <a:spcAft>
                  <a:spcPts val="0"/>
                </a:spcAft>
                <a:buClr>
                  <a:srgbClr val="000000"/>
                </a:buClr>
                <a:buSzPts val="1200"/>
                <a:buFont typeface="Arial"/>
                <a:buChar char="•"/>
              </a:pPr>
              <a:r>
                <a:rPr lang="es-CO" sz="1200" b="0" i="0" u="none" strike="noStrike" cap="none">
                  <a:solidFill>
                    <a:srgbClr val="595959"/>
                  </a:solidFill>
                  <a:latin typeface="Calibri"/>
                  <a:ea typeface="Calibri"/>
                  <a:cs typeface="Calibri"/>
                  <a:sym typeface="Calibri"/>
                </a:rPr>
                <a:t>Entidad Débil: Es aquella que para llenarse necesita información de otra entidad</a:t>
              </a:r>
              <a:endParaRPr/>
            </a:p>
            <a:p>
              <a:pPr marL="0" marR="0" lvl="0" indent="0" algn="l" rtl="0">
                <a:lnSpc>
                  <a:spcPct val="100000"/>
                </a:lnSpc>
                <a:spcBef>
                  <a:spcPts val="0"/>
                </a:spcBef>
                <a:spcAft>
                  <a:spcPts val="0"/>
                </a:spcAft>
                <a:buNone/>
              </a:pPr>
              <a:endParaRPr sz="1200" b="0" i="0" u="none" strike="noStrike" cap="none">
                <a:solidFill>
                  <a:srgbClr val="595959"/>
                </a:solidFill>
                <a:latin typeface="Calibri"/>
                <a:ea typeface="Calibri"/>
                <a:cs typeface="Calibri"/>
                <a:sym typeface="Calibri"/>
              </a:endParaRPr>
            </a:p>
          </p:txBody>
        </p:sp>
        <p:sp>
          <p:nvSpPr>
            <p:cNvPr id="704" name="Google Shape;704;p97"/>
            <p:cNvSpPr txBox="1"/>
            <p:nvPr/>
          </p:nvSpPr>
          <p:spPr>
            <a:xfrm>
              <a:off x="4572000" y="1221710"/>
              <a:ext cx="364415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200" b="0" i="0" u="none" strike="noStrike" cap="none">
                  <a:solidFill>
                    <a:srgbClr val="595959"/>
                  </a:solidFill>
                  <a:latin typeface="Calibri"/>
                  <a:ea typeface="Calibri"/>
                  <a:cs typeface="Calibri"/>
                  <a:sym typeface="Calibri"/>
                </a:rPr>
                <a:t>Modelo Relacional: Es un modelo de datos basado en la lógica de predicados y en la teoría de conjuntos su idea fundamental es el uso de relaciones lógicas con el uso de TABLAS.</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98"/>
          <p:cNvPicPr preferRelativeResize="0"/>
          <p:nvPr/>
        </p:nvPicPr>
        <p:blipFill rotWithShape="1">
          <a:blip r:embed="rId3">
            <a:alphaModFix/>
          </a:blip>
          <a:srcRect/>
          <a:stretch/>
        </p:blipFill>
        <p:spPr>
          <a:xfrm>
            <a:off x="0" y="880782"/>
            <a:ext cx="9096934" cy="4262718"/>
          </a:xfrm>
          <a:prstGeom prst="rect">
            <a:avLst/>
          </a:prstGeom>
          <a:noFill/>
          <a:ln>
            <a:noFill/>
          </a:ln>
        </p:spPr>
      </p:pic>
      <p:sp>
        <p:nvSpPr>
          <p:cNvPr id="711" name="Google Shape;711;p98"/>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ESTRUCTURA GENERAL</a:t>
            </a:r>
            <a:endParaRPr sz="2000" b="1" i="0" u="none" strike="noStrike" cap="none">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99"/>
          <p:cNvPicPr preferRelativeResize="0"/>
          <p:nvPr/>
        </p:nvPicPr>
        <p:blipFill rotWithShape="1">
          <a:blip r:embed="rId3">
            <a:alphaModFix/>
          </a:blip>
          <a:srcRect/>
          <a:stretch/>
        </p:blipFill>
        <p:spPr>
          <a:xfrm>
            <a:off x="-1" y="880782"/>
            <a:ext cx="9096935" cy="4262718"/>
          </a:xfrm>
          <a:prstGeom prst="rect">
            <a:avLst/>
          </a:prstGeom>
          <a:noFill/>
          <a:ln>
            <a:noFill/>
          </a:ln>
        </p:spPr>
      </p:pic>
      <p:sp>
        <p:nvSpPr>
          <p:cNvPr id="718" name="Google Shape;718;p99"/>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ENTIDADES FUERTES</a:t>
            </a:r>
            <a:endParaRPr sz="2000" b="1" i="0" u="none" strike="noStrike" cap="none">
              <a:solidFill>
                <a:schemeClr val="lt1"/>
              </a:solidFill>
              <a:latin typeface="Calibri"/>
              <a:ea typeface="Calibri"/>
              <a:cs typeface="Calibri"/>
              <a:sym typeface="Calibri"/>
            </a:endParaRPr>
          </a:p>
        </p:txBody>
      </p:sp>
      <p:grpSp>
        <p:nvGrpSpPr>
          <p:cNvPr id="719" name="Google Shape;719;p99"/>
          <p:cNvGrpSpPr/>
          <p:nvPr/>
        </p:nvGrpSpPr>
        <p:grpSpPr>
          <a:xfrm>
            <a:off x="47066" y="919163"/>
            <a:ext cx="8868335" cy="4186238"/>
            <a:chOff x="47066" y="919163"/>
            <a:chExt cx="8868335" cy="4186238"/>
          </a:xfrm>
        </p:grpSpPr>
        <p:grpSp>
          <p:nvGrpSpPr>
            <p:cNvPr id="720" name="Google Shape;720;p99"/>
            <p:cNvGrpSpPr/>
            <p:nvPr/>
          </p:nvGrpSpPr>
          <p:grpSpPr>
            <a:xfrm>
              <a:off x="47066" y="919163"/>
              <a:ext cx="8868335" cy="4186238"/>
              <a:chOff x="47066" y="919163"/>
              <a:chExt cx="8868335" cy="4186238"/>
            </a:xfrm>
          </p:grpSpPr>
          <p:sp>
            <p:nvSpPr>
              <p:cNvPr id="721" name="Google Shape;721;p99"/>
              <p:cNvSpPr/>
              <p:nvPr/>
            </p:nvSpPr>
            <p:spPr>
              <a:xfrm>
                <a:off x="47066" y="2174875"/>
                <a:ext cx="997509" cy="476250"/>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2" name="Google Shape;722;p99"/>
              <p:cNvSpPr/>
              <p:nvPr/>
            </p:nvSpPr>
            <p:spPr>
              <a:xfrm>
                <a:off x="2762250" y="919163"/>
                <a:ext cx="1057275" cy="673894"/>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3" name="Google Shape;723;p99"/>
              <p:cNvSpPr/>
              <p:nvPr/>
            </p:nvSpPr>
            <p:spPr>
              <a:xfrm>
                <a:off x="7565231" y="1271588"/>
                <a:ext cx="823913" cy="602455"/>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99"/>
              <p:cNvSpPr/>
              <p:nvPr/>
            </p:nvSpPr>
            <p:spPr>
              <a:xfrm>
                <a:off x="6043613" y="1366838"/>
                <a:ext cx="957262" cy="481012"/>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5" name="Google Shape;725;p99"/>
              <p:cNvSpPr/>
              <p:nvPr/>
            </p:nvSpPr>
            <p:spPr>
              <a:xfrm>
                <a:off x="7639051" y="4043363"/>
                <a:ext cx="1276350" cy="490537"/>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99"/>
              <p:cNvSpPr/>
              <p:nvPr/>
            </p:nvSpPr>
            <p:spPr>
              <a:xfrm>
                <a:off x="4548188" y="4643438"/>
                <a:ext cx="854869" cy="461963"/>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7" name="Google Shape;727;p99"/>
              <p:cNvSpPr/>
              <p:nvPr/>
            </p:nvSpPr>
            <p:spPr>
              <a:xfrm>
                <a:off x="3774281" y="3500437"/>
                <a:ext cx="854869" cy="461963"/>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8" name="Google Shape;728;p99"/>
              <p:cNvSpPr/>
              <p:nvPr/>
            </p:nvSpPr>
            <p:spPr>
              <a:xfrm>
                <a:off x="6315075" y="4129088"/>
                <a:ext cx="988219" cy="481012"/>
              </a:xfrm>
              <a:prstGeom prst="rect">
                <a:avLst/>
              </a:prstGeom>
              <a:noFill/>
              <a:ln w="12700" cap="flat" cmpd="sng">
                <a:solidFill>
                  <a:srgbClr val="C00000"/>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29" name="Google Shape;729;p99"/>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C00000"/>
                  </a:solidFill>
                  <a:latin typeface="Calibri"/>
                  <a:ea typeface="Calibri"/>
                  <a:cs typeface="Calibri"/>
                  <a:sym typeface="Calibri"/>
                </a:rPr>
                <a:t>8 Entidades Fuertes</a:t>
              </a:r>
              <a:endParaRPr sz="1600" b="1" i="0" u="none" strike="noStrike" cap="none">
                <a:solidFill>
                  <a:srgbClr val="C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750"/>
                                        <p:tgtEl>
                                          <p:spTgt spid="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100"/>
          <p:cNvPicPr preferRelativeResize="0"/>
          <p:nvPr/>
        </p:nvPicPr>
        <p:blipFill rotWithShape="1">
          <a:blip r:embed="rId3">
            <a:alphaModFix/>
          </a:blip>
          <a:srcRect/>
          <a:stretch/>
        </p:blipFill>
        <p:spPr>
          <a:xfrm>
            <a:off x="-1" y="880782"/>
            <a:ext cx="9096935" cy="4262718"/>
          </a:xfrm>
          <a:prstGeom prst="rect">
            <a:avLst/>
          </a:prstGeom>
          <a:noFill/>
          <a:ln>
            <a:noFill/>
          </a:ln>
        </p:spPr>
      </p:pic>
      <p:sp>
        <p:nvSpPr>
          <p:cNvPr id="736" name="Google Shape;736;p100"/>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MODELO RELACIONAL</a:t>
            </a:r>
            <a:endParaRPr/>
          </a:p>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ENTIDADES DÉBILES</a:t>
            </a:r>
            <a:endParaRPr sz="2000" b="1" i="0" u="none" strike="noStrike" cap="none">
              <a:solidFill>
                <a:schemeClr val="lt1"/>
              </a:solidFill>
              <a:latin typeface="Calibri"/>
              <a:ea typeface="Calibri"/>
              <a:cs typeface="Calibri"/>
              <a:sym typeface="Calibri"/>
            </a:endParaRPr>
          </a:p>
        </p:txBody>
      </p:sp>
      <p:grpSp>
        <p:nvGrpSpPr>
          <p:cNvPr id="737" name="Google Shape;737;p100"/>
          <p:cNvGrpSpPr/>
          <p:nvPr/>
        </p:nvGrpSpPr>
        <p:grpSpPr>
          <a:xfrm>
            <a:off x="708144" y="1278066"/>
            <a:ext cx="7159506" cy="3496142"/>
            <a:chOff x="708144" y="1278066"/>
            <a:chExt cx="7159506" cy="3496142"/>
          </a:xfrm>
        </p:grpSpPr>
        <p:sp>
          <p:nvSpPr>
            <p:cNvPr id="738" name="Google Shape;738;p100"/>
            <p:cNvSpPr/>
            <p:nvPr/>
          </p:nvSpPr>
          <p:spPr>
            <a:xfrm>
              <a:off x="1316831" y="1278066"/>
              <a:ext cx="1095375" cy="1105565"/>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100"/>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00B050"/>
                  </a:solidFill>
                  <a:latin typeface="Calibri"/>
                  <a:ea typeface="Calibri"/>
                  <a:cs typeface="Calibri"/>
                  <a:sym typeface="Calibri"/>
                </a:rPr>
                <a:t>4 Entidades Débiles</a:t>
              </a:r>
              <a:endParaRPr sz="1600" b="1" i="0" u="none" strike="noStrike" cap="none">
                <a:solidFill>
                  <a:srgbClr val="00B050"/>
                </a:solidFill>
                <a:latin typeface="Calibri"/>
                <a:ea typeface="Calibri"/>
                <a:cs typeface="Calibri"/>
                <a:sym typeface="Calibri"/>
              </a:endParaRPr>
            </a:p>
          </p:txBody>
        </p:sp>
        <p:sp>
          <p:nvSpPr>
            <p:cNvPr id="740" name="Google Shape;740;p100"/>
            <p:cNvSpPr/>
            <p:nvPr/>
          </p:nvSpPr>
          <p:spPr>
            <a:xfrm>
              <a:off x="7010400" y="2181225"/>
              <a:ext cx="857250" cy="588169"/>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100"/>
            <p:cNvSpPr/>
            <p:nvPr/>
          </p:nvSpPr>
          <p:spPr>
            <a:xfrm>
              <a:off x="4702174" y="2495469"/>
              <a:ext cx="1009651" cy="787481"/>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2" name="Google Shape;742;p100"/>
            <p:cNvSpPr/>
            <p:nvPr/>
          </p:nvSpPr>
          <p:spPr>
            <a:xfrm>
              <a:off x="708144" y="3140481"/>
              <a:ext cx="1468460" cy="898119"/>
            </a:xfrm>
            <a:prstGeom prst="rect">
              <a:avLst/>
            </a:prstGeom>
            <a:noFill/>
            <a:ln w="127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75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1"/>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ESTRUCTURA GENERAL</a:t>
            </a:r>
            <a:endParaRPr/>
          </a:p>
        </p:txBody>
      </p:sp>
      <p:pic>
        <p:nvPicPr>
          <p:cNvPr id="749" name="Google Shape;749;p101"/>
          <p:cNvPicPr preferRelativeResize="0"/>
          <p:nvPr/>
        </p:nvPicPr>
        <p:blipFill rotWithShape="1">
          <a:blip r:embed="rId3">
            <a:alphaModFix/>
          </a:blip>
          <a:srcRect/>
          <a:stretch/>
        </p:blipFill>
        <p:spPr>
          <a:xfrm>
            <a:off x="0" y="867335"/>
            <a:ext cx="9096934" cy="42761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2"/>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ENTIDADES FUERTES</a:t>
            </a:r>
            <a:endParaRPr/>
          </a:p>
        </p:txBody>
      </p:sp>
      <p:pic>
        <p:nvPicPr>
          <p:cNvPr id="756" name="Google Shape;756;p102"/>
          <p:cNvPicPr preferRelativeResize="0"/>
          <p:nvPr/>
        </p:nvPicPr>
        <p:blipFill rotWithShape="1">
          <a:blip r:embed="rId3">
            <a:alphaModFix/>
          </a:blip>
          <a:srcRect/>
          <a:stretch/>
        </p:blipFill>
        <p:spPr>
          <a:xfrm>
            <a:off x="46196" y="966453"/>
            <a:ext cx="9051608" cy="4284319"/>
          </a:xfrm>
          <a:prstGeom prst="rect">
            <a:avLst/>
          </a:prstGeom>
          <a:noFill/>
          <a:ln>
            <a:noFill/>
          </a:ln>
        </p:spPr>
      </p:pic>
      <p:grpSp>
        <p:nvGrpSpPr>
          <p:cNvPr id="757" name="Google Shape;757;p102"/>
          <p:cNvGrpSpPr/>
          <p:nvPr/>
        </p:nvGrpSpPr>
        <p:grpSpPr>
          <a:xfrm>
            <a:off x="207169" y="966453"/>
            <a:ext cx="8743949" cy="3545854"/>
            <a:chOff x="207169" y="966453"/>
            <a:chExt cx="8743949" cy="3545854"/>
          </a:xfrm>
        </p:grpSpPr>
        <p:sp>
          <p:nvSpPr>
            <p:cNvPr id="758" name="Google Shape;758;p102"/>
            <p:cNvSpPr/>
            <p:nvPr/>
          </p:nvSpPr>
          <p:spPr>
            <a:xfrm>
              <a:off x="207169" y="1231105"/>
              <a:ext cx="781203" cy="478633"/>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9" name="Google Shape;759;p102"/>
            <p:cNvSpPr/>
            <p:nvPr/>
          </p:nvSpPr>
          <p:spPr>
            <a:xfrm>
              <a:off x="6319838" y="966453"/>
              <a:ext cx="666750" cy="555166"/>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0" name="Google Shape;760;p102"/>
            <p:cNvSpPr/>
            <p:nvPr/>
          </p:nvSpPr>
          <p:spPr>
            <a:xfrm>
              <a:off x="8179593" y="3995739"/>
              <a:ext cx="771525" cy="516568"/>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1" name="Google Shape;761;p102"/>
            <p:cNvSpPr/>
            <p:nvPr/>
          </p:nvSpPr>
          <p:spPr>
            <a:xfrm>
              <a:off x="3170398" y="1035844"/>
              <a:ext cx="896777" cy="1104900"/>
            </a:xfrm>
            <a:prstGeom prst="rect">
              <a:avLst/>
            </a:prstGeom>
            <a:noFill/>
            <a:ln w="12700" cap="flat" cmpd="sng">
              <a:solidFill>
                <a:srgbClr val="244061"/>
              </a:solidFill>
              <a:prstDash val="dash"/>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102"/>
            <p:cNvSpPr txBox="1"/>
            <p:nvPr/>
          </p:nvSpPr>
          <p:spPr>
            <a:xfrm>
              <a:off x="900574" y="4094189"/>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244061"/>
                  </a:solidFill>
                  <a:latin typeface="Calibri"/>
                  <a:ea typeface="Calibri"/>
                  <a:cs typeface="Calibri"/>
                  <a:sym typeface="Calibri"/>
                </a:rPr>
                <a:t>4 Entidades Fuertes</a:t>
              </a:r>
              <a:endParaRPr sz="1600" b="1" i="0" u="none" strike="noStrike" cap="none">
                <a:solidFill>
                  <a:srgbClr val="24406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750"/>
                                        <p:tgtEl>
                                          <p:spTgt spid="7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3"/>
          <p:cNvSpPr txBox="1"/>
          <p:nvPr/>
        </p:nvSpPr>
        <p:spPr>
          <a:xfrm>
            <a:off x="2908131" y="0"/>
            <a:ext cx="332773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MER-GENERALIZADO ESTRUCTURA GENERAL</a:t>
            </a:r>
            <a:endParaRPr/>
          </a:p>
        </p:txBody>
      </p:sp>
      <p:pic>
        <p:nvPicPr>
          <p:cNvPr id="769" name="Google Shape;769;p103"/>
          <p:cNvPicPr preferRelativeResize="0"/>
          <p:nvPr/>
        </p:nvPicPr>
        <p:blipFill rotWithShape="1">
          <a:blip r:embed="rId3">
            <a:alphaModFix/>
          </a:blip>
          <a:srcRect/>
          <a:stretch/>
        </p:blipFill>
        <p:spPr>
          <a:xfrm>
            <a:off x="46196" y="966453"/>
            <a:ext cx="9051608" cy="4284319"/>
          </a:xfrm>
          <a:prstGeom prst="rect">
            <a:avLst/>
          </a:prstGeom>
          <a:noFill/>
          <a:ln>
            <a:noFill/>
          </a:ln>
        </p:spPr>
      </p:pic>
      <p:grpSp>
        <p:nvGrpSpPr>
          <p:cNvPr id="770" name="Google Shape;770;p103"/>
          <p:cNvGrpSpPr/>
          <p:nvPr/>
        </p:nvGrpSpPr>
        <p:grpSpPr>
          <a:xfrm>
            <a:off x="147637" y="994020"/>
            <a:ext cx="8950167" cy="4235205"/>
            <a:chOff x="147637" y="994020"/>
            <a:chExt cx="8950167" cy="4235205"/>
          </a:xfrm>
        </p:grpSpPr>
        <p:sp>
          <p:nvSpPr>
            <p:cNvPr id="771" name="Google Shape;771;p103"/>
            <p:cNvSpPr/>
            <p:nvPr/>
          </p:nvSpPr>
          <p:spPr>
            <a:xfrm>
              <a:off x="2347913" y="3283744"/>
              <a:ext cx="1078706" cy="69770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2" name="Google Shape;772;p103"/>
            <p:cNvSpPr/>
            <p:nvPr/>
          </p:nvSpPr>
          <p:spPr>
            <a:xfrm>
              <a:off x="7505700" y="2340264"/>
              <a:ext cx="904875" cy="49699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73" name="Google Shape;773;p103"/>
            <p:cNvGrpSpPr/>
            <p:nvPr/>
          </p:nvGrpSpPr>
          <p:grpSpPr>
            <a:xfrm>
              <a:off x="147637" y="994020"/>
              <a:ext cx="8950167" cy="4235205"/>
              <a:chOff x="302726" y="742274"/>
              <a:chExt cx="8950167" cy="4235205"/>
            </a:xfrm>
          </p:grpSpPr>
          <p:sp>
            <p:nvSpPr>
              <p:cNvPr id="774" name="Google Shape;774;p103"/>
              <p:cNvSpPr/>
              <p:nvPr/>
            </p:nvSpPr>
            <p:spPr>
              <a:xfrm>
                <a:off x="1457970" y="888873"/>
                <a:ext cx="1180764" cy="1073944"/>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5" name="Google Shape;775;p103"/>
              <p:cNvSpPr/>
              <p:nvPr/>
            </p:nvSpPr>
            <p:spPr>
              <a:xfrm>
                <a:off x="302726" y="2143792"/>
                <a:ext cx="928687" cy="38576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6" name="Google Shape;776;p103"/>
              <p:cNvSpPr/>
              <p:nvPr/>
            </p:nvSpPr>
            <p:spPr>
              <a:xfrm>
                <a:off x="1190932" y="2555748"/>
                <a:ext cx="845757" cy="554831"/>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7" name="Google Shape;777;p103"/>
              <p:cNvSpPr/>
              <p:nvPr/>
            </p:nvSpPr>
            <p:spPr>
              <a:xfrm>
                <a:off x="4984264" y="1691354"/>
                <a:ext cx="807216" cy="111988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8" name="Google Shape;778;p103"/>
              <p:cNvSpPr/>
              <p:nvPr/>
            </p:nvSpPr>
            <p:spPr>
              <a:xfrm>
                <a:off x="8401358" y="1137295"/>
                <a:ext cx="851535" cy="496996"/>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103"/>
              <p:cNvSpPr/>
              <p:nvPr/>
            </p:nvSpPr>
            <p:spPr>
              <a:xfrm>
                <a:off x="3538844" y="4103561"/>
                <a:ext cx="812007" cy="873918"/>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0" name="Google Shape;780;p103"/>
              <p:cNvSpPr/>
              <p:nvPr/>
            </p:nvSpPr>
            <p:spPr>
              <a:xfrm>
                <a:off x="4846152" y="4208335"/>
                <a:ext cx="1095375" cy="654843"/>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103"/>
              <p:cNvSpPr/>
              <p:nvPr/>
            </p:nvSpPr>
            <p:spPr>
              <a:xfrm>
                <a:off x="5734359" y="3648742"/>
                <a:ext cx="957262" cy="551330"/>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2" name="Google Shape;782;p103"/>
              <p:cNvSpPr/>
              <p:nvPr/>
            </p:nvSpPr>
            <p:spPr>
              <a:xfrm>
                <a:off x="7208353" y="3134392"/>
                <a:ext cx="792956" cy="469105"/>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3" name="Google Shape;783;p103"/>
              <p:cNvSpPr/>
              <p:nvPr/>
            </p:nvSpPr>
            <p:spPr>
              <a:xfrm>
                <a:off x="5143808" y="742274"/>
                <a:ext cx="723900" cy="568079"/>
              </a:xfrm>
              <a:prstGeom prst="rect">
                <a:avLst/>
              </a:prstGeom>
              <a:noFill/>
              <a:ln w="12700" cap="flat" cmpd="sng">
                <a:solidFill>
                  <a:srgbClr val="E36C0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103"/>
              <p:cNvSpPr txBox="1"/>
              <p:nvPr/>
            </p:nvSpPr>
            <p:spPr>
              <a:xfrm>
                <a:off x="708144" y="4435654"/>
                <a:ext cx="20075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600" b="1" i="0" u="none" strike="noStrike" cap="none">
                    <a:solidFill>
                      <a:srgbClr val="E36C09"/>
                    </a:solidFill>
                    <a:latin typeface="Calibri"/>
                    <a:ea typeface="Calibri"/>
                    <a:cs typeface="Calibri"/>
                    <a:sym typeface="Calibri"/>
                  </a:rPr>
                  <a:t>12 Entidades Débiles</a:t>
                </a:r>
                <a:endParaRPr sz="1600" b="1" i="0" u="none" strike="noStrike" cap="none">
                  <a:solidFill>
                    <a:srgbClr val="E36C09"/>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 calcmode="lin" valueType="num">
                                      <p:cBhvr additive="base">
                                        <p:cTn id="7" dur="750"/>
                                        <p:tgtEl>
                                          <p:spTgt spid="7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4"/>
          <p:cNvSpPr txBox="1"/>
          <p:nvPr/>
        </p:nvSpPr>
        <p:spPr>
          <a:xfrm>
            <a:off x="1776165" y="1848495"/>
            <a:ext cx="559167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DD- DICCIONARIO DE DATOS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105"/>
          <p:cNvGrpSpPr/>
          <p:nvPr/>
        </p:nvGrpSpPr>
        <p:grpSpPr>
          <a:xfrm>
            <a:off x="626595" y="2052707"/>
            <a:ext cx="2649070" cy="872987"/>
            <a:chOff x="626595" y="2052707"/>
            <a:chExt cx="2649070" cy="872987"/>
          </a:xfrm>
        </p:grpSpPr>
        <p:sp>
          <p:nvSpPr>
            <p:cNvPr id="795" name="Google Shape;795;p105"/>
            <p:cNvSpPr txBox="1"/>
            <p:nvPr/>
          </p:nvSpPr>
          <p:spPr>
            <a:xfrm>
              <a:off x="626595" y="2217808"/>
              <a:ext cx="26490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 DICCIONARIO DE DATOS</a:t>
              </a:r>
              <a:endParaRPr/>
            </a:p>
          </p:txBody>
        </p:sp>
        <p:pic>
          <p:nvPicPr>
            <p:cNvPr id="796" name="Google Shape;796;p105"/>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797" name="Google Shape;797;p105"/>
          <p:cNvSpPr txBox="1"/>
          <p:nvPr/>
        </p:nvSpPr>
        <p:spPr>
          <a:xfrm>
            <a:off x="4572000" y="2052707"/>
            <a:ext cx="364807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El diccionario de datos se realizo utilizando el programa Microsoft Word como estructura base, por medio de un plugin se actualizo en formato HTML gracias a MySQL WorkBrench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BE20"/>
        </a:solidFill>
        <a:effectLst/>
      </p:bgPr>
    </p:bg>
    <p:spTree>
      <p:nvGrpSpPr>
        <p:cNvPr id="1" name="Shape 124"/>
        <p:cNvGrpSpPr/>
        <p:nvPr/>
      </p:nvGrpSpPr>
      <p:grpSpPr>
        <a:xfrm>
          <a:off x="0" y="0"/>
          <a:ext cx="0" cy="0"/>
          <a:chOff x="0" y="0"/>
          <a:chExt cx="0" cy="0"/>
        </a:xfrm>
      </p:grpSpPr>
      <p:sp>
        <p:nvSpPr>
          <p:cNvPr id="125" name="Google Shape;125;p8"/>
          <p:cNvSpPr txBox="1"/>
          <p:nvPr/>
        </p:nvSpPr>
        <p:spPr>
          <a:xfrm>
            <a:off x="533478" y="2255415"/>
            <a:ext cx="27892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400" b="1" i="0" u="none" strike="noStrike" cap="none">
                <a:solidFill>
                  <a:schemeClr val="lt1"/>
                </a:solidFill>
                <a:latin typeface="Calibri"/>
                <a:ea typeface="Calibri"/>
                <a:cs typeface="Calibri"/>
                <a:sym typeface="Calibri"/>
              </a:rPr>
              <a:t>JUSTIFICACIÓN</a:t>
            </a:r>
            <a:endParaRPr sz="1400" b="0" i="0" u="none" strike="noStrike" cap="none">
              <a:solidFill>
                <a:srgbClr val="000000"/>
              </a:solidFill>
              <a:latin typeface="Arial"/>
              <a:ea typeface="Arial"/>
              <a:cs typeface="Arial"/>
              <a:sym typeface="Arial"/>
            </a:endParaRPr>
          </a:p>
        </p:txBody>
      </p:sp>
      <p:pic>
        <p:nvPicPr>
          <p:cNvPr id="126" name="Google Shape;126;p8"/>
          <p:cNvPicPr preferRelativeResize="0"/>
          <p:nvPr/>
        </p:nvPicPr>
        <p:blipFill rotWithShape="1">
          <a:blip r:embed="rId3">
            <a:alphaModFix/>
          </a:blip>
          <a:srcRect/>
          <a:stretch/>
        </p:blipFill>
        <p:spPr>
          <a:xfrm>
            <a:off x="613148" y="2012702"/>
            <a:ext cx="990600" cy="50800"/>
          </a:xfrm>
          <a:prstGeom prst="rect">
            <a:avLst/>
          </a:prstGeom>
          <a:noFill/>
          <a:ln>
            <a:noFill/>
          </a:ln>
        </p:spPr>
      </p:pic>
      <p:sp>
        <p:nvSpPr>
          <p:cNvPr id="127" name="Google Shape;127;p8"/>
          <p:cNvSpPr txBox="1"/>
          <p:nvPr/>
        </p:nvSpPr>
        <p:spPr>
          <a:xfrm>
            <a:off x="4266129" y="1556089"/>
            <a:ext cx="3885416"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5E5C5D"/>
                </a:solidFill>
                <a:latin typeface="Calibri"/>
                <a:ea typeface="Calibri"/>
                <a:cs typeface="Calibri"/>
                <a:sym typeface="Calibri"/>
              </a:rPr>
              <a:t>Este proyecto se desarrollará con el objetivo de dar ese ascenso inicial a aquellos emprendedores que quieran iniciar en el mundo de la venta de electrónicos y no cuenten con los conocimientos o el personal para desarrollar su propia tienda online.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6"/>
          <p:cNvSpPr txBox="1"/>
          <p:nvPr/>
        </p:nvSpPr>
        <p:spPr>
          <a:xfrm>
            <a:off x="3169474" y="268133"/>
            <a:ext cx="280505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SIMBOLOGIA</a:t>
            </a:r>
            <a:endParaRPr/>
          </a:p>
        </p:txBody>
      </p:sp>
      <p:graphicFrame>
        <p:nvGraphicFramePr>
          <p:cNvPr id="803" name="Google Shape;803;p106"/>
          <p:cNvGraphicFramePr/>
          <p:nvPr/>
        </p:nvGraphicFramePr>
        <p:xfrm>
          <a:off x="457089" y="1528143"/>
          <a:ext cx="3000000" cy="3000000"/>
        </p:xfrm>
        <a:graphic>
          <a:graphicData uri="http://schemas.openxmlformats.org/drawingml/2006/table">
            <a:tbl>
              <a:tblPr>
                <a:noFill/>
                <a:tableStyleId>{C5EBC317-9372-4CF0-B1DA-FA2C97FB83F2}</a:tableStyleId>
              </a:tblPr>
              <a:tblGrid>
                <a:gridCol w="857150">
                  <a:extLst>
                    <a:ext uri="{9D8B030D-6E8A-4147-A177-3AD203B41FA5}">
                      <a16:colId xmlns:a16="http://schemas.microsoft.com/office/drawing/2014/main" val="20000"/>
                    </a:ext>
                  </a:extLst>
                </a:gridCol>
                <a:gridCol w="2996025">
                  <a:extLst>
                    <a:ext uri="{9D8B030D-6E8A-4147-A177-3AD203B41FA5}">
                      <a16:colId xmlns:a16="http://schemas.microsoft.com/office/drawing/2014/main" val="20001"/>
                    </a:ext>
                  </a:extLst>
                </a:gridCol>
              </a:tblGrid>
              <a:tr h="22575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Abreviatura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Significado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CHAR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carácter. </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carácter, numérico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numérico - Entero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TINYINT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 0 a 255 – Entero</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BIGINT</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más grande de los enteros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2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BOOLEAN</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numérico – Entero con valor de 0/1</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DATE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tipo fecha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068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TIME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Tiempo expresado en la hora (horas – minutos – segundos)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68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DATETIME</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Dato combinado de fecha y hora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952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TIMESTAMP</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Tiempo expresado totalmente (año – mes – día – horas – minutos – segundos)</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952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YEAR</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Año expresado con cuatro dígitos (Formato común para los años en un dato tipo fecha)</a:t>
                      </a:r>
                      <a:endParaRPr sz="700" u="none" strike="noStrike" cap="none">
                        <a:latin typeface="Arial"/>
                        <a:ea typeface="Arial"/>
                        <a:cs typeface="Arial"/>
                        <a:sym typeface="Arial"/>
                      </a:endParaRPr>
                    </a:p>
                  </a:txBody>
                  <a:tcPr marL="47800" marR="478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804" name="Google Shape;804;p106"/>
          <p:cNvGraphicFramePr/>
          <p:nvPr/>
        </p:nvGraphicFramePr>
        <p:xfrm>
          <a:off x="4833735" y="1528143"/>
          <a:ext cx="3000000" cy="3000000"/>
        </p:xfrm>
        <a:graphic>
          <a:graphicData uri="http://schemas.openxmlformats.org/drawingml/2006/table">
            <a:tbl>
              <a:tblPr>
                <a:noFill/>
                <a:tableStyleId>{C5EBC317-9372-4CF0-B1DA-FA2C97FB83F2}</a:tableStyleId>
              </a:tblPr>
              <a:tblGrid>
                <a:gridCol w="1003525">
                  <a:extLst>
                    <a:ext uri="{9D8B030D-6E8A-4147-A177-3AD203B41FA5}">
                      <a16:colId xmlns:a16="http://schemas.microsoft.com/office/drawing/2014/main" val="20000"/>
                    </a:ext>
                  </a:extLst>
                </a:gridCol>
                <a:gridCol w="2849650">
                  <a:extLst>
                    <a:ext uri="{9D8B030D-6E8A-4147-A177-3AD203B41FA5}">
                      <a16:colId xmlns:a16="http://schemas.microsoft.com/office/drawing/2014/main" val="20001"/>
                    </a:ext>
                  </a:extLst>
                </a:gridCol>
              </a:tblGrid>
              <a:tr h="18330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Término/Abreviatura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Significado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192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BD</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Base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SI</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Sistema de Información</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DB</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Diseño Base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NN</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Not null es un tipo de identificador que se utilizar para evitar campos vacíos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PK</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Primary Key es un identificador que sirve para marcar el campo que se considera la llave primaria de la tabla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07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UQ</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Unique index es un tipo de identificador que evita la repetición de valores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2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DDL</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Lenguaje de Definición de Datos</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ENUM</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Son campos cuyo contenido forman parte de una serie de opciones </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USE</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Palabra utilizada para establecer una base de datos como predeterminada</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207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AI</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Auto_Increment Tipo de modificador que es utilizado para incrementar automáticamente el valor de cada registro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300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SGBD</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Conjunto de programas que permiten el almacenamiento, modificación y extracción de la información de una base de datos </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33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S.Q.L</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s-CO" sz="700" u="none" strike="noStrike" cap="none">
                          <a:latin typeface="Arial"/>
                          <a:ea typeface="Arial"/>
                          <a:cs typeface="Arial"/>
                          <a:sym typeface="Arial"/>
                        </a:rPr>
                        <a:t>Structured Query Language - Lenguaje de Consulta Estructurado</a:t>
                      </a:r>
                      <a:endParaRPr sz="700" u="none" strike="noStrike" cap="none">
                        <a:latin typeface="Arial"/>
                        <a:ea typeface="Arial"/>
                        <a:cs typeface="Arial"/>
                        <a:sym typeface="Arial"/>
                      </a:endParaRPr>
                    </a:p>
                  </a:txBody>
                  <a:tcPr marL="47575" marR="47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805" name="Google Shape;805;p106"/>
          <p:cNvSpPr txBox="1"/>
          <p:nvPr/>
        </p:nvSpPr>
        <p:spPr>
          <a:xfrm>
            <a:off x="457089" y="1220366"/>
            <a:ext cx="16192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Formato de Datos</a:t>
            </a:r>
            <a:endParaRPr sz="1400" b="1" i="0" u="none" strike="noStrike" cap="none">
              <a:solidFill>
                <a:srgbClr val="000000"/>
              </a:solidFill>
              <a:latin typeface="Calibri"/>
              <a:ea typeface="Calibri"/>
              <a:cs typeface="Calibri"/>
              <a:sym typeface="Calibri"/>
            </a:endParaRPr>
          </a:p>
        </p:txBody>
      </p:sp>
      <p:sp>
        <p:nvSpPr>
          <p:cNvPr id="806" name="Google Shape;806;p106"/>
          <p:cNvSpPr txBox="1"/>
          <p:nvPr/>
        </p:nvSpPr>
        <p:spPr>
          <a:xfrm>
            <a:off x="4833735" y="1220366"/>
            <a:ext cx="9139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Glosario</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7"/>
          <p:cNvSpPr txBox="1"/>
          <p:nvPr/>
        </p:nvSpPr>
        <p:spPr>
          <a:xfrm>
            <a:off x="3169474" y="89379"/>
            <a:ext cx="280505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FUERTES</a:t>
            </a:r>
            <a:endParaRPr/>
          </a:p>
        </p:txBody>
      </p:sp>
      <p:graphicFrame>
        <p:nvGraphicFramePr>
          <p:cNvPr id="812" name="Google Shape;812;p107"/>
          <p:cNvGraphicFramePr/>
          <p:nvPr/>
        </p:nvGraphicFramePr>
        <p:xfrm>
          <a:off x="265384" y="1341223"/>
          <a:ext cx="3000000" cy="3000000"/>
        </p:xfrm>
        <a:graphic>
          <a:graphicData uri="http://schemas.openxmlformats.org/drawingml/2006/table">
            <a:tbl>
              <a:tblPr>
                <a:noFill/>
                <a:tableStyleId>{C5EBC317-9372-4CF0-B1DA-FA2C97FB83F2}</a:tableStyleId>
              </a:tblPr>
              <a:tblGrid>
                <a:gridCol w="810250">
                  <a:extLst>
                    <a:ext uri="{9D8B030D-6E8A-4147-A177-3AD203B41FA5}">
                      <a16:colId xmlns:a16="http://schemas.microsoft.com/office/drawing/2014/main" val="20000"/>
                    </a:ext>
                  </a:extLst>
                </a:gridCol>
                <a:gridCol w="1621775">
                  <a:extLst>
                    <a:ext uri="{9D8B030D-6E8A-4147-A177-3AD203B41FA5}">
                      <a16:colId xmlns:a16="http://schemas.microsoft.com/office/drawing/2014/main" val="20001"/>
                    </a:ext>
                  </a:extLst>
                </a:gridCol>
                <a:gridCol w="303450">
                  <a:extLst>
                    <a:ext uri="{9D8B030D-6E8A-4147-A177-3AD203B41FA5}">
                      <a16:colId xmlns:a16="http://schemas.microsoft.com/office/drawing/2014/main" val="20002"/>
                    </a:ext>
                  </a:extLst>
                </a:gridCol>
                <a:gridCol w="615700">
                  <a:extLst>
                    <a:ext uri="{9D8B030D-6E8A-4147-A177-3AD203B41FA5}">
                      <a16:colId xmlns:a16="http://schemas.microsoft.com/office/drawing/2014/main" val="20003"/>
                    </a:ext>
                  </a:extLst>
                </a:gridCol>
                <a:gridCol w="408575">
                  <a:extLst>
                    <a:ext uri="{9D8B030D-6E8A-4147-A177-3AD203B41FA5}">
                      <a16:colId xmlns:a16="http://schemas.microsoft.com/office/drawing/2014/main" val="20004"/>
                    </a:ext>
                  </a:extLst>
                </a:gridCol>
                <a:gridCol w="997075">
                  <a:extLst>
                    <a:ext uri="{9D8B030D-6E8A-4147-A177-3AD203B41FA5}">
                      <a16:colId xmlns:a16="http://schemas.microsoft.com/office/drawing/2014/main" val="20005"/>
                    </a:ext>
                  </a:extLst>
                </a:gridCol>
              </a:tblGrid>
              <a:tr h="259825">
                <a:tc gridSpan="6">
                  <a:txBody>
                    <a:bodyPr/>
                    <a:lstStyle/>
                    <a:p>
                      <a:pPr marL="0" marR="0" lvl="0" indent="0" algn="ctr" rtl="0">
                        <a:lnSpc>
                          <a:spcPct val="100000"/>
                        </a:lnSpc>
                        <a:spcBef>
                          <a:spcPts val="0"/>
                        </a:spcBef>
                        <a:spcAft>
                          <a:spcPts val="0"/>
                        </a:spcAft>
                        <a:buNone/>
                      </a:pPr>
                      <a:r>
                        <a:rPr lang="es-CO" sz="800" b="1" i="1" u="none" strike="noStrike" cap="none">
                          <a:latin typeface="Arial"/>
                          <a:ea typeface="Arial"/>
                          <a:cs typeface="Arial"/>
                          <a:sym typeface="Arial"/>
                        </a:rPr>
                        <a:t>Base de datos 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49225">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TIPO_DOCUMENTO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42900">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Nombre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Descripción conceptual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PK</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Tipo dato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Long</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 </a:t>
                      </a:r>
                      <a:endParaRPr sz="8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Modificadores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778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todos los tipos de documento en su abreviación ejemplo: CC – TI – CE…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Varchar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 – Unique Index</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148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nombre_t_doc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todos los tipos de documento ejemplo: Cedula de Ciudadanía – Tarjeta de Identidad – Cedula de Extranjería…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Varchar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40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8845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estado_tdoc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Sr(a) en este campo podrá almacenar los estados de los tipos de documento ejemplo: 1= activo 0= inactivo.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boolean</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 </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Not null</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13" name="Google Shape;813;p107"/>
          <p:cNvGraphicFramePr/>
          <p:nvPr/>
        </p:nvGraphicFramePr>
        <p:xfrm>
          <a:off x="5362575" y="1347564"/>
          <a:ext cx="3000000" cy="3000000"/>
        </p:xfrm>
        <a:graphic>
          <a:graphicData uri="http://schemas.openxmlformats.org/drawingml/2006/table">
            <a:tbl>
              <a:tblPr>
                <a:noFill/>
                <a:tableStyleId>{C5EBC317-9372-4CF0-B1DA-FA2C97FB83F2}</a:tableStyleId>
              </a:tblPr>
              <a:tblGrid>
                <a:gridCol w="742950">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909325">
                  <a:extLst>
                    <a:ext uri="{9D8B030D-6E8A-4147-A177-3AD203B41FA5}">
                      <a16:colId xmlns:a16="http://schemas.microsoft.com/office/drawing/2014/main" val="20002"/>
                    </a:ext>
                  </a:extLst>
                </a:gridCol>
              </a:tblGrid>
              <a:tr h="545400">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nombre_t_doc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estado_tdoc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9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CC</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CEDULA DE CIUDADANÍA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54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CEDULA DE EXTRANJERIA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900">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TI</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TARJETA DE IDENTIDAD</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14" name="Google Shape;814;p107"/>
          <p:cNvSpPr txBox="1"/>
          <p:nvPr/>
        </p:nvSpPr>
        <p:spPr>
          <a:xfrm>
            <a:off x="5362575" y="1033445"/>
            <a:ext cx="8731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15" name="Google Shape;815;p107"/>
          <p:cNvSpPr txBox="1"/>
          <p:nvPr/>
        </p:nvSpPr>
        <p:spPr>
          <a:xfrm>
            <a:off x="265384" y="443322"/>
            <a:ext cx="21730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TIPO_DOCUMENTO</a:t>
            </a:r>
            <a:endParaRPr sz="1800" b="1" i="0" u="none" strike="noStrike" cap="none">
              <a:solidFill>
                <a:schemeClr val="lt1"/>
              </a:solidFill>
              <a:latin typeface="Calibri"/>
              <a:ea typeface="Calibri"/>
              <a:cs typeface="Calibri"/>
              <a:sym typeface="Calibri"/>
            </a:endParaRPr>
          </a:p>
        </p:txBody>
      </p:sp>
      <p:sp>
        <p:nvSpPr>
          <p:cNvPr id="816" name="Google Shape;816;p107"/>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8"/>
          <p:cNvSpPr txBox="1"/>
          <p:nvPr/>
        </p:nvSpPr>
        <p:spPr>
          <a:xfrm>
            <a:off x="3169474" y="89379"/>
            <a:ext cx="280505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FUERTES</a:t>
            </a:r>
            <a:endParaRPr/>
          </a:p>
        </p:txBody>
      </p:sp>
      <p:sp>
        <p:nvSpPr>
          <p:cNvPr id="822" name="Google Shape;822;p108"/>
          <p:cNvSpPr txBox="1"/>
          <p:nvPr/>
        </p:nvSpPr>
        <p:spPr>
          <a:xfrm>
            <a:off x="4829175"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23" name="Google Shape;823;p108"/>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
        <p:nvSpPr>
          <p:cNvPr id="824" name="Google Shape;824;p108"/>
          <p:cNvSpPr txBox="1"/>
          <p:nvPr/>
        </p:nvSpPr>
        <p:spPr>
          <a:xfrm>
            <a:off x="265384" y="443322"/>
            <a:ext cx="11584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TIENDAS</a:t>
            </a:r>
            <a:endParaRPr sz="1800" b="1" i="0" u="none" strike="noStrike" cap="none">
              <a:solidFill>
                <a:schemeClr val="lt1"/>
              </a:solidFill>
              <a:latin typeface="Calibri"/>
              <a:ea typeface="Calibri"/>
              <a:cs typeface="Calibri"/>
              <a:sym typeface="Calibri"/>
            </a:endParaRPr>
          </a:p>
        </p:txBody>
      </p:sp>
      <p:graphicFrame>
        <p:nvGraphicFramePr>
          <p:cNvPr id="825" name="Google Shape;825;p108"/>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871225">
                  <a:extLst>
                    <a:ext uri="{9D8B030D-6E8A-4147-A177-3AD203B41FA5}">
                      <a16:colId xmlns:a16="http://schemas.microsoft.com/office/drawing/2014/main" val="20000"/>
                    </a:ext>
                  </a:extLst>
                </a:gridCol>
                <a:gridCol w="1296175">
                  <a:extLst>
                    <a:ext uri="{9D8B030D-6E8A-4147-A177-3AD203B41FA5}">
                      <a16:colId xmlns:a16="http://schemas.microsoft.com/office/drawing/2014/main" val="20001"/>
                    </a:ext>
                  </a:extLst>
                </a:gridCol>
                <a:gridCol w="283825">
                  <a:extLst>
                    <a:ext uri="{9D8B030D-6E8A-4147-A177-3AD203B41FA5}">
                      <a16:colId xmlns:a16="http://schemas.microsoft.com/office/drawing/2014/main" val="20002"/>
                    </a:ext>
                  </a:extLst>
                </a:gridCol>
                <a:gridCol w="489200">
                  <a:extLst>
                    <a:ext uri="{9D8B030D-6E8A-4147-A177-3AD203B41FA5}">
                      <a16:colId xmlns:a16="http://schemas.microsoft.com/office/drawing/2014/main" val="20003"/>
                    </a:ext>
                  </a:extLst>
                </a:gridCol>
                <a:gridCol w="317175">
                  <a:extLst>
                    <a:ext uri="{9D8B030D-6E8A-4147-A177-3AD203B41FA5}">
                      <a16:colId xmlns:a16="http://schemas.microsoft.com/office/drawing/2014/main" val="20004"/>
                    </a:ext>
                  </a:extLst>
                </a:gridCol>
                <a:gridCol w="956875">
                  <a:extLst>
                    <a:ext uri="{9D8B030D-6E8A-4147-A177-3AD203B41FA5}">
                      <a16:colId xmlns:a16="http://schemas.microsoft.com/office/drawing/2014/main" val="20005"/>
                    </a:ext>
                  </a:extLst>
                </a:gridCol>
              </a:tblGrid>
              <a:tr h="147600">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265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TIENDAS</a:t>
                      </a:r>
                      <a:endParaRPr sz="8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5110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nit_tienda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que identifica legalmente a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11</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nombre_tienda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nombre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30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dirección_tienda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lugar en el que se encuentra ubicado la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teléfono_tienda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telefónico para contactar a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BigINT</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email_tienda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correo electrónico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45</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11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contraseña_tienda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la contraseña de acceso al sistema de su tienda</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45</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100" marR="6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826" name="Google Shape;826;p108"/>
          <p:cNvGraphicFramePr/>
          <p:nvPr/>
        </p:nvGraphicFramePr>
        <p:xfrm>
          <a:off x="4829176" y="1341222"/>
          <a:ext cx="3000000" cy="3000000"/>
        </p:xfrm>
        <a:graphic>
          <a:graphicData uri="http://schemas.openxmlformats.org/drawingml/2006/table">
            <a:tbl>
              <a:tblPr>
                <a:noFill/>
                <a:tableStyleId>{C5EBC317-9372-4CF0-B1DA-FA2C97FB83F2}</a:tableStyleId>
              </a:tblPr>
              <a:tblGrid>
                <a:gridCol w="634800">
                  <a:extLst>
                    <a:ext uri="{9D8B030D-6E8A-4147-A177-3AD203B41FA5}">
                      <a16:colId xmlns:a16="http://schemas.microsoft.com/office/drawing/2014/main" val="20000"/>
                    </a:ext>
                  </a:extLst>
                </a:gridCol>
                <a:gridCol w="791525">
                  <a:extLst>
                    <a:ext uri="{9D8B030D-6E8A-4147-A177-3AD203B41FA5}">
                      <a16:colId xmlns:a16="http://schemas.microsoft.com/office/drawing/2014/main" val="20001"/>
                    </a:ext>
                  </a:extLst>
                </a:gridCol>
                <a:gridCol w="659325">
                  <a:extLst>
                    <a:ext uri="{9D8B030D-6E8A-4147-A177-3AD203B41FA5}">
                      <a16:colId xmlns:a16="http://schemas.microsoft.com/office/drawing/2014/main" val="20002"/>
                    </a:ext>
                  </a:extLst>
                </a:gridCol>
                <a:gridCol w="564250">
                  <a:extLst>
                    <a:ext uri="{9D8B030D-6E8A-4147-A177-3AD203B41FA5}">
                      <a16:colId xmlns:a16="http://schemas.microsoft.com/office/drawing/2014/main" val="20003"/>
                    </a:ext>
                  </a:extLst>
                </a:gridCol>
                <a:gridCol w="853800">
                  <a:extLst>
                    <a:ext uri="{9D8B030D-6E8A-4147-A177-3AD203B41FA5}">
                      <a16:colId xmlns:a16="http://schemas.microsoft.com/office/drawing/2014/main" val="20004"/>
                    </a:ext>
                  </a:extLst>
                </a:gridCol>
                <a:gridCol w="651675">
                  <a:extLst>
                    <a:ext uri="{9D8B030D-6E8A-4147-A177-3AD203B41FA5}">
                      <a16:colId xmlns:a16="http://schemas.microsoft.com/office/drawing/2014/main" val="20005"/>
                    </a:ext>
                  </a:extLst>
                </a:gridCol>
              </a:tblGrid>
              <a:tr h="605600">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nit_tienda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nombre_tienda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dirección_tienda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teléfono_tienda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email_tienda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contraseña_tienda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811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901101602 - 8</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Vampix</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Avenida 23 #76 - 43</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3244228549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chemeClr val="dk1"/>
                          </a:solidFill>
                          <a:latin typeface="Arial"/>
                          <a:ea typeface="Arial"/>
                          <a:cs typeface="Arial"/>
                          <a:sym typeface="Arial"/>
                        </a:rPr>
                        <a:t>vampixt0re_45@gmail.com</a:t>
                      </a:r>
                      <a:endParaRPr sz="6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56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901101602 - 6</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GLA TECNOLOGIA SAS</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Diagonal 39 #3 - 33</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3151469468</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0" i="0" u="none" strike="noStrike" cap="none">
                          <a:solidFill>
                            <a:schemeClr val="dk1"/>
                          </a:solidFill>
                          <a:latin typeface="Arial"/>
                          <a:ea typeface="Arial"/>
                          <a:cs typeface="Arial"/>
                          <a:sym typeface="Arial"/>
                        </a:rPr>
                        <a:t>gl4tech48@outlook.com</a:t>
                      </a:r>
                      <a:endParaRPr sz="6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8117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900924451 - 9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KAMALEON LTDA</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Carrera 10 #85 - 9</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3125391912</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klt40n35@hotmail.com</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a:t>
                      </a:r>
                      <a:endParaRPr sz="6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9"/>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32" name="Google Shape;832;p109"/>
          <p:cNvSpPr txBox="1"/>
          <p:nvPr/>
        </p:nvSpPr>
        <p:spPr>
          <a:xfrm>
            <a:off x="4698505" y="1033446"/>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33" name="Google Shape;833;p109"/>
          <p:cNvSpPr txBox="1"/>
          <p:nvPr/>
        </p:nvSpPr>
        <p:spPr>
          <a:xfrm>
            <a:off x="265384" y="446973"/>
            <a:ext cx="11137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PERSONA</a:t>
            </a:r>
            <a:endParaRPr sz="1800" b="1" i="0" u="none" strike="noStrike" cap="none">
              <a:solidFill>
                <a:schemeClr val="lt1"/>
              </a:solidFill>
              <a:latin typeface="Calibri"/>
              <a:ea typeface="Calibri"/>
              <a:cs typeface="Calibri"/>
              <a:sym typeface="Calibri"/>
            </a:endParaRPr>
          </a:p>
        </p:txBody>
      </p:sp>
      <p:graphicFrame>
        <p:nvGraphicFramePr>
          <p:cNvPr id="834" name="Google Shape;834;p109"/>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1168550">
                  <a:extLst>
                    <a:ext uri="{9D8B030D-6E8A-4147-A177-3AD203B41FA5}">
                      <a16:colId xmlns:a16="http://schemas.microsoft.com/office/drawing/2014/main" val="20000"/>
                    </a:ext>
                  </a:extLst>
                </a:gridCol>
                <a:gridCol w="1380925">
                  <a:extLst>
                    <a:ext uri="{9D8B030D-6E8A-4147-A177-3AD203B41FA5}">
                      <a16:colId xmlns:a16="http://schemas.microsoft.com/office/drawing/2014/main" val="20001"/>
                    </a:ext>
                  </a:extLst>
                </a:gridCol>
                <a:gridCol w="223375">
                  <a:extLst>
                    <a:ext uri="{9D8B030D-6E8A-4147-A177-3AD203B41FA5}">
                      <a16:colId xmlns:a16="http://schemas.microsoft.com/office/drawing/2014/main" val="20002"/>
                    </a:ext>
                  </a:extLst>
                </a:gridCol>
                <a:gridCol w="405625">
                  <a:extLst>
                    <a:ext uri="{9D8B030D-6E8A-4147-A177-3AD203B41FA5}">
                      <a16:colId xmlns:a16="http://schemas.microsoft.com/office/drawing/2014/main" val="20003"/>
                    </a:ext>
                  </a:extLst>
                </a:gridCol>
                <a:gridCol w="313775">
                  <a:extLst>
                    <a:ext uri="{9D8B030D-6E8A-4147-A177-3AD203B41FA5}">
                      <a16:colId xmlns:a16="http://schemas.microsoft.com/office/drawing/2014/main" val="20004"/>
                    </a:ext>
                  </a:extLst>
                </a:gridCol>
                <a:gridCol w="687825">
                  <a:extLst>
                    <a:ext uri="{9D8B030D-6E8A-4147-A177-3AD203B41FA5}">
                      <a16:colId xmlns:a16="http://schemas.microsoft.com/office/drawing/2014/main" val="20005"/>
                    </a:ext>
                  </a:extLst>
                </a:gridCol>
              </a:tblGrid>
              <a:tr h="185650">
                <a:tc gridSpan="6">
                  <a:txBody>
                    <a:bodyPr/>
                    <a:lstStyle/>
                    <a:p>
                      <a:pPr marL="0" marR="0" lvl="0" indent="0" algn="ctr" rtl="0">
                        <a:lnSpc>
                          <a:spcPct val="100000"/>
                        </a:lnSpc>
                        <a:spcBef>
                          <a:spcPts val="0"/>
                        </a:spcBef>
                        <a:spcAft>
                          <a:spcPts val="0"/>
                        </a:spcAft>
                        <a:buNone/>
                      </a:pPr>
                      <a:r>
                        <a:rPr lang="es-CO" sz="800" b="1" i="1" u="none" strike="noStrike" cap="none">
                          <a:latin typeface="Arial"/>
                          <a:ea typeface="Arial"/>
                          <a:cs typeface="Arial"/>
                          <a:sym typeface="Arial"/>
                        </a:rPr>
                        <a:t>Base de datos X</a:t>
                      </a:r>
                      <a:endParaRPr sz="7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78125">
                <a:tc gridSpan="6">
                  <a:txBody>
                    <a:bodyPr/>
                    <a:lstStyle/>
                    <a:p>
                      <a:pPr marL="0" marR="0" lvl="0" indent="0" algn="ctr" rtl="0">
                        <a:lnSpc>
                          <a:spcPct val="100000"/>
                        </a:lnSpc>
                        <a:spcBef>
                          <a:spcPts val="0"/>
                        </a:spcBef>
                        <a:spcAft>
                          <a:spcPts val="0"/>
                        </a:spcAft>
                        <a:buNone/>
                      </a:pPr>
                      <a:r>
                        <a:rPr lang="es-CO" sz="700" b="1" i="1" u="none" strike="noStrike" cap="none">
                          <a:solidFill>
                            <a:srgbClr val="000000"/>
                          </a:solidFill>
                          <a:latin typeface="Arial"/>
                          <a:ea typeface="Arial"/>
                          <a:cs typeface="Arial"/>
                          <a:sym typeface="Arial"/>
                        </a:rPr>
                        <a:t>TABLA: PERSONA</a:t>
                      </a:r>
                      <a:endParaRPr sz="7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244875">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Nombre</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Descripción conceptual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PK</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Tipo dato</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Long</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600" b="1" u="none" strike="noStrike" cap="none">
                          <a:solidFill>
                            <a:srgbClr val="000000"/>
                          </a:solidFill>
                          <a:latin typeface="Arial"/>
                          <a:ea typeface="Arial"/>
                          <a:cs typeface="Arial"/>
                          <a:sym typeface="Arial"/>
                        </a:rPr>
                        <a:t>Modificadores</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tipo_documento_persona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tipo de documento de la persona seleccionada ejemplo: CC, CE, TI</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10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num_doc_persona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número de documentó de identidad de la 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10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p_nombre_persona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primer nombre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s_nombre_persona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segundo nombre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p_apellido_persona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primer apellido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6425">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s_apellido_persona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segundo apellido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20</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email_persona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el correo electrónico de contacto de la persona seleccionada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45</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 “Unique index”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900">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contraseña_persona</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Sr(a) en este campo podrá almacenar la contraseña para poder iniciar sesión con el rol respectivo en el aplicativo web</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b="1" u="none" strike="noStrike" cap="none">
                          <a:latin typeface="Arial"/>
                          <a:ea typeface="Arial"/>
                          <a:cs typeface="Arial"/>
                          <a:sym typeface="Arial"/>
                        </a:rPr>
                        <a:t> </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Varchar</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45</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600" u="none" strike="noStrike" cap="none">
                          <a:latin typeface="Arial"/>
                          <a:ea typeface="Arial"/>
                          <a:cs typeface="Arial"/>
                          <a:sym typeface="Arial"/>
                        </a:rPr>
                        <a:t>Not null “Unique index”</a:t>
                      </a:r>
                      <a:endParaRPr sz="600" u="none" strike="noStrike" cap="none">
                        <a:latin typeface="Arial"/>
                        <a:ea typeface="Arial"/>
                        <a:cs typeface="Arial"/>
                        <a:sym typeface="Arial"/>
                      </a:endParaRPr>
                    </a:p>
                  </a:txBody>
                  <a:tcPr marL="47450" marR="474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835" name="Google Shape;835;p109"/>
          <p:cNvGraphicFramePr/>
          <p:nvPr/>
        </p:nvGraphicFramePr>
        <p:xfrm>
          <a:off x="4698505" y="1341223"/>
          <a:ext cx="3000000" cy="3000000"/>
        </p:xfrm>
        <a:graphic>
          <a:graphicData uri="http://schemas.openxmlformats.org/drawingml/2006/table">
            <a:tbl>
              <a:tblPr>
                <a:noFill/>
                <a:tableStyleId>{C5EBC317-9372-4CF0-B1DA-FA2C97FB83F2}</a:tableStyleId>
              </a:tblPr>
              <a:tblGrid>
                <a:gridCol w="1180150">
                  <a:extLst>
                    <a:ext uri="{9D8B030D-6E8A-4147-A177-3AD203B41FA5}">
                      <a16:colId xmlns:a16="http://schemas.microsoft.com/office/drawing/2014/main" val="20000"/>
                    </a:ext>
                  </a:extLst>
                </a:gridCol>
                <a:gridCol w="1183600">
                  <a:extLst>
                    <a:ext uri="{9D8B030D-6E8A-4147-A177-3AD203B41FA5}">
                      <a16:colId xmlns:a16="http://schemas.microsoft.com/office/drawing/2014/main" val="20001"/>
                    </a:ext>
                  </a:extLst>
                </a:gridCol>
                <a:gridCol w="973975">
                  <a:extLst>
                    <a:ext uri="{9D8B030D-6E8A-4147-A177-3AD203B41FA5}">
                      <a16:colId xmlns:a16="http://schemas.microsoft.com/office/drawing/2014/main" val="20002"/>
                    </a:ext>
                  </a:extLst>
                </a:gridCol>
                <a:gridCol w="952375">
                  <a:extLst>
                    <a:ext uri="{9D8B030D-6E8A-4147-A177-3AD203B41FA5}">
                      <a16:colId xmlns:a16="http://schemas.microsoft.com/office/drawing/2014/main" val="20003"/>
                    </a:ext>
                  </a:extLst>
                </a:gridCol>
              </a:tblGrid>
              <a:tr h="25370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tipo_documento_persona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num_doc_persona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1.030.525.089</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1.018.424.181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1.033.718.248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p_nombre_persona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ADRIANA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CAMILO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DANIEL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s_nombre_persona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CAROLINA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ALBERTO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ANDRÉS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p_apellido_persona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HERNANDEZ</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CORTÉS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CASTIBLANCO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s_apellido_persona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MONTERROZA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MONTEJO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SALGADO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87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email_persona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0" i="0" u="none" strike="noStrike" cap="none">
                          <a:solidFill>
                            <a:schemeClr val="dk1"/>
                          </a:solidFill>
                          <a:latin typeface="Arial"/>
                          <a:ea typeface="Arial"/>
                          <a:cs typeface="Arial"/>
                          <a:sym typeface="Arial"/>
                        </a:rPr>
                        <a:t>adr_hermon4495@outlook.com</a:t>
                      </a:r>
                      <a:endParaRPr sz="700" b="0" i="0" u="none" strike="noStrike" cap="none">
                        <a:solidFill>
                          <a:schemeClr val="dk1"/>
                        </a:solidFill>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adr_hermon4495@outlook.com</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dan_cassal6238@gmail.com</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4550">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contraseña_persona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36" name="Google Shape;836;p109"/>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10"/>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42" name="Google Shape;842;p110"/>
          <p:cNvSpPr txBox="1"/>
          <p:nvPr/>
        </p:nvSpPr>
        <p:spPr>
          <a:xfrm>
            <a:off x="5390868"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43" name="Google Shape;843;p110"/>
          <p:cNvSpPr txBox="1"/>
          <p:nvPr/>
        </p:nvSpPr>
        <p:spPr>
          <a:xfrm>
            <a:off x="265384" y="446973"/>
            <a:ext cx="22111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ADMINISTRADORES</a:t>
            </a:r>
            <a:endParaRPr sz="1800" b="1" i="0" u="none" strike="noStrike" cap="none">
              <a:solidFill>
                <a:schemeClr val="lt1"/>
              </a:solidFill>
              <a:latin typeface="Calibri"/>
              <a:ea typeface="Calibri"/>
              <a:cs typeface="Calibri"/>
              <a:sym typeface="Calibri"/>
            </a:endParaRPr>
          </a:p>
        </p:txBody>
      </p:sp>
      <p:graphicFrame>
        <p:nvGraphicFramePr>
          <p:cNvPr id="844" name="Google Shape;844;p110"/>
          <p:cNvGraphicFramePr/>
          <p:nvPr/>
        </p:nvGraphicFramePr>
        <p:xfrm>
          <a:off x="265384" y="1320901"/>
          <a:ext cx="3000000" cy="3000000"/>
        </p:xfrm>
        <a:graphic>
          <a:graphicData uri="http://schemas.openxmlformats.org/drawingml/2006/table">
            <a:tbl>
              <a:tblPr>
                <a:noFill/>
                <a:tableStyleId>{C5EBC317-9372-4CF0-B1DA-FA2C97FB83F2}</a:tableStyleId>
              </a:tblPr>
              <a:tblGrid>
                <a:gridCol w="1106875">
                  <a:extLst>
                    <a:ext uri="{9D8B030D-6E8A-4147-A177-3AD203B41FA5}">
                      <a16:colId xmlns:a16="http://schemas.microsoft.com/office/drawing/2014/main" val="20000"/>
                    </a:ext>
                  </a:extLst>
                </a:gridCol>
                <a:gridCol w="1632475">
                  <a:extLst>
                    <a:ext uri="{9D8B030D-6E8A-4147-A177-3AD203B41FA5}">
                      <a16:colId xmlns:a16="http://schemas.microsoft.com/office/drawing/2014/main" val="20001"/>
                    </a:ext>
                  </a:extLst>
                </a:gridCol>
                <a:gridCol w="284800">
                  <a:extLst>
                    <a:ext uri="{9D8B030D-6E8A-4147-A177-3AD203B41FA5}">
                      <a16:colId xmlns:a16="http://schemas.microsoft.com/office/drawing/2014/main" val="20002"/>
                    </a:ext>
                  </a:extLst>
                </a:gridCol>
                <a:gridCol w="562600">
                  <a:extLst>
                    <a:ext uri="{9D8B030D-6E8A-4147-A177-3AD203B41FA5}">
                      <a16:colId xmlns:a16="http://schemas.microsoft.com/office/drawing/2014/main" val="20003"/>
                    </a:ext>
                  </a:extLst>
                </a:gridCol>
                <a:gridCol w="378450">
                  <a:extLst>
                    <a:ext uri="{9D8B030D-6E8A-4147-A177-3AD203B41FA5}">
                      <a16:colId xmlns:a16="http://schemas.microsoft.com/office/drawing/2014/main" val="20004"/>
                    </a:ext>
                  </a:extLst>
                </a:gridCol>
                <a:gridCol w="748725">
                  <a:extLst>
                    <a:ext uri="{9D8B030D-6E8A-4147-A177-3AD203B41FA5}">
                      <a16:colId xmlns:a16="http://schemas.microsoft.com/office/drawing/2014/main" val="20005"/>
                    </a:ext>
                  </a:extLst>
                </a:gridCol>
              </a:tblGrid>
              <a:tr h="284175">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a:t>
                      </a:r>
                      <a:r>
                        <a:rPr lang="es-CO" sz="900" b="1" i="1" u="none" strike="noStrike" cap="none">
                          <a:solidFill>
                            <a:srgbClr val="000000"/>
                          </a:solidFill>
                          <a:latin typeface="Arial"/>
                          <a:ea typeface="Arial"/>
                          <a:cs typeface="Arial"/>
                          <a:sym typeface="Arial"/>
                        </a:rPr>
                        <a:t>datos X</a:t>
                      </a:r>
                      <a:endParaRPr sz="9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731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ADMINISTRADORES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7522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234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tipo_doc_administrtador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todos los tipos de documento en su abreviación ejemplo: CC – TI – CE…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82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num_doc_administrador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número de documento que certifique que es un administrador ejemplo: 1.006.366.455…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845" name="Google Shape;845;p110"/>
          <p:cNvGraphicFramePr/>
          <p:nvPr/>
        </p:nvGraphicFramePr>
        <p:xfrm>
          <a:off x="5395119" y="1341222"/>
          <a:ext cx="3000000" cy="3000000"/>
        </p:xfrm>
        <a:graphic>
          <a:graphicData uri="http://schemas.openxmlformats.org/drawingml/2006/table">
            <a:tbl>
              <a:tblPr>
                <a:noFill/>
                <a:tableStyleId>{C5EBC317-9372-4CF0-B1DA-FA2C97FB83F2}</a:tableStyleId>
              </a:tblPr>
              <a:tblGrid>
                <a:gridCol w="1624800">
                  <a:extLst>
                    <a:ext uri="{9D8B030D-6E8A-4147-A177-3AD203B41FA5}">
                      <a16:colId xmlns:a16="http://schemas.microsoft.com/office/drawing/2014/main" val="20000"/>
                    </a:ext>
                  </a:extLst>
                </a:gridCol>
                <a:gridCol w="1858700">
                  <a:extLst>
                    <a:ext uri="{9D8B030D-6E8A-4147-A177-3AD203B41FA5}">
                      <a16:colId xmlns:a16="http://schemas.microsoft.com/office/drawing/2014/main" val="20001"/>
                    </a:ext>
                  </a:extLst>
                </a:gridCol>
              </a:tblGrid>
              <a:tr h="545475">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tipo_doc_administrador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num_doc_administrador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CC</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1.001.291.038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54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CE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403014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8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TI</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1.282.344.895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46" name="Google Shape;846;p110"/>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1"/>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52" name="Google Shape;852;p111"/>
          <p:cNvSpPr txBox="1"/>
          <p:nvPr/>
        </p:nvSpPr>
        <p:spPr>
          <a:xfrm>
            <a:off x="5479518" y="1033445"/>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53" name="Google Shape;853;p111"/>
          <p:cNvSpPr txBox="1"/>
          <p:nvPr/>
        </p:nvSpPr>
        <p:spPr>
          <a:xfrm>
            <a:off x="265384" y="446973"/>
            <a:ext cx="13498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MODELOS</a:t>
            </a:r>
            <a:endParaRPr sz="1800" b="1" i="0" u="none" strike="noStrike" cap="none">
              <a:solidFill>
                <a:schemeClr val="lt1"/>
              </a:solidFill>
              <a:latin typeface="Calibri"/>
              <a:ea typeface="Calibri"/>
              <a:cs typeface="Calibri"/>
              <a:sym typeface="Calibri"/>
            </a:endParaRPr>
          </a:p>
        </p:txBody>
      </p:sp>
      <p:graphicFrame>
        <p:nvGraphicFramePr>
          <p:cNvPr id="854" name="Google Shape;854;p111"/>
          <p:cNvGraphicFramePr/>
          <p:nvPr/>
        </p:nvGraphicFramePr>
        <p:xfrm>
          <a:off x="265384" y="1341221"/>
          <a:ext cx="3000000" cy="3000000"/>
        </p:xfrm>
        <a:graphic>
          <a:graphicData uri="http://schemas.openxmlformats.org/drawingml/2006/table">
            <a:tbl>
              <a:tblPr>
                <a:noFill/>
                <a:tableStyleId>{C5EBC317-9372-4CF0-B1DA-FA2C97FB83F2}</a:tableStyleId>
              </a:tblPr>
              <a:tblGrid>
                <a:gridCol w="1338775">
                  <a:extLst>
                    <a:ext uri="{9D8B030D-6E8A-4147-A177-3AD203B41FA5}">
                      <a16:colId xmlns:a16="http://schemas.microsoft.com/office/drawing/2014/main" val="20000"/>
                    </a:ext>
                  </a:extLst>
                </a:gridCol>
                <a:gridCol w="1580800">
                  <a:extLst>
                    <a:ext uri="{9D8B030D-6E8A-4147-A177-3AD203B41FA5}">
                      <a16:colId xmlns:a16="http://schemas.microsoft.com/office/drawing/2014/main" val="20001"/>
                    </a:ext>
                  </a:extLst>
                </a:gridCol>
                <a:gridCol w="284800">
                  <a:extLst>
                    <a:ext uri="{9D8B030D-6E8A-4147-A177-3AD203B41FA5}">
                      <a16:colId xmlns:a16="http://schemas.microsoft.com/office/drawing/2014/main" val="20002"/>
                    </a:ext>
                  </a:extLst>
                </a:gridCol>
                <a:gridCol w="463775">
                  <a:extLst>
                    <a:ext uri="{9D8B030D-6E8A-4147-A177-3AD203B41FA5}">
                      <a16:colId xmlns:a16="http://schemas.microsoft.com/office/drawing/2014/main" val="20003"/>
                    </a:ext>
                  </a:extLst>
                </a:gridCol>
                <a:gridCol w="359200">
                  <a:extLst>
                    <a:ext uri="{9D8B030D-6E8A-4147-A177-3AD203B41FA5}">
                      <a16:colId xmlns:a16="http://schemas.microsoft.com/office/drawing/2014/main" val="20004"/>
                    </a:ext>
                  </a:extLst>
                </a:gridCol>
                <a:gridCol w="786850">
                  <a:extLst>
                    <a:ext uri="{9D8B030D-6E8A-4147-A177-3AD203B41FA5}">
                      <a16:colId xmlns:a16="http://schemas.microsoft.com/office/drawing/2014/main" val="20005"/>
                    </a:ext>
                  </a:extLst>
                </a:gridCol>
              </a:tblGrid>
              <a:tr h="288900">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77200">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MODELOS</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8107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317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id_modelos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asignado a cada modelo de los productos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6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nombre del modelo para el producto seleccionado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20</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22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id_marca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 la marca del producto que va ligado con el 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55" name="Google Shape;855;p111"/>
          <p:cNvGraphicFramePr/>
          <p:nvPr/>
        </p:nvGraphicFramePr>
        <p:xfrm>
          <a:off x="5479519" y="1341221"/>
          <a:ext cx="3000000" cy="3000000"/>
        </p:xfrm>
        <a:graphic>
          <a:graphicData uri="http://schemas.openxmlformats.org/drawingml/2006/table">
            <a:tbl>
              <a:tblPr>
                <a:noFill/>
                <a:tableStyleId>{C5EBC317-9372-4CF0-B1DA-FA2C97FB83F2}</a:tableStyleId>
              </a:tblPr>
              <a:tblGrid>
                <a:gridCol w="948700">
                  <a:extLst>
                    <a:ext uri="{9D8B030D-6E8A-4147-A177-3AD203B41FA5}">
                      <a16:colId xmlns:a16="http://schemas.microsoft.com/office/drawing/2014/main" val="20000"/>
                    </a:ext>
                  </a:extLst>
                </a:gridCol>
                <a:gridCol w="120130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tblGrid>
              <a:tr h="505750">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id_modelos</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modelo</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id_marca</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8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M513IA-BN738</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M_01</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MO_3</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GF65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575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MO_5</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MSI GF76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M_06</a:t>
                      </a:r>
                      <a:endParaRPr sz="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56" name="Google Shape;856;p111"/>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2"/>
          <p:cNvSpPr txBox="1"/>
          <p:nvPr/>
        </p:nvSpPr>
        <p:spPr>
          <a:xfrm>
            <a:off x="3227907" y="93030"/>
            <a:ext cx="26881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DD- ENTIDADES DÉBILES</a:t>
            </a:r>
            <a:endParaRPr/>
          </a:p>
        </p:txBody>
      </p:sp>
      <p:sp>
        <p:nvSpPr>
          <p:cNvPr id="862" name="Google Shape;862;p112"/>
          <p:cNvSpPr txBox="1"/>
          <p:nvPr/>
        </p:nvSpPr>
        <p:spPr>
          <a:xfrm>
            <a:off x="5268620" y="1033446"/>
            <a:ext cx="8731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Valores</a:t>
            </a:r>
            <a:endParaRPr sz="1400" b="1" i="0" u="none" strike="noStrike" cap="none">
              <a:solidFill>
                <a:srgbClr val="000000"/>
              </a:solidFill>
              <a:latin typeface="Calibri"/>
              <a:ea typeface="Calibri"/>
              <a:cs typeface="Calibri"/>
              <a:sym typeface="Calibri"/>
            </a:endParaRPr>
          </a:p>
        </p:txBody>
      </p:sp>
      <p:sp>
        <p:nvSpPr>
          <p:cNvPr id="863" name="Google Shape;863;p112"/>
          <p:cNvSpPr txBox="1"/>
          <p:nvPr/>
        </p:nvSpPr>
        <p:spPr>
          <a:xfrm>
            <a:off x="265384" y="446973"/>
            <a:ext cx="14491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lt1"/>
                </a:solidFill>
                <a:latin typeface="Calibri"/>
                <a:ea typeface="Calibri"/>
                <a:cs typeface="Calibri"/>
                <a:sym typeface="Calibri"/>
              </a:rPr>
              <a:t>PRODUCTOS</a:t>
            </a:r>
            <a:endParaRPr sz="1800" b="1" i="0" u="none" strike="noStrike" cap="none">
              <a:solidFill>
                <a:schemeClr val="lt1"/>
              </a:solidFill>
              <a:latin typeface="Calibri"/>
              <a:ea typeface="Calibri"/>
              <a:cs typeface="Calibri"/>
              <a:sym typeface="Calibri"/>
            </a:endParaRPr>
          </a:p>
        </p:txBody>
      </p:sp>
      <p:graphicFrame>
        <p:nvGraphicFramePr>
          <p:cNvPr id="864" name="Google Shape;864;p112"/>
          <p:cNvGraphicFramePr/>
          <p:nvPr/>
        </p:nvGraphicFramePr>
        <p:xfrm>
          <a:off x="265384" y="1341223"/>
          <a:ext cx="3000000" cy="3000000"/>
        </p:xfrm>
        <a:graphic>
          <a:graphicData uri="http://schemas.openxmlformats.org/drawingml/2006/table">
            <a:tbl>
              <a:tblPr>
                <a:noFill/>
                <a:tableStyleId>{C5EBC317-9372-4CF0-B1DA-FA2C97FB83F2}</a:tableStyleId>
              </a:tblPr>
              <a:tblGrid>
                <a:gridCol w="1303100">
                  <a:extLst>
                    <a:ext uri="{9D8B030D-6E8A-4147-A177-3AD203B41FA5}">
                      <a16:colId xmlns:a16="http://schemas.microsoft.com/office/drawing/2014/main" val="20000"/>
                    </a:ext>
                  </a:extLst>
                </a:gridCol>
                <a:gridCol w="1539925">
                  <a:extLst>
                    <a:ext uri="{9D8B030D-6E8A-4147-A177-3AD203B41FA5}">
                      <a16:colId xmlns:a16="http://schemas.microsoft.com/office/drawing/2014/main" val="20001"/>
                    </a:ext>
                  </a:extLst>
                </a:gridCol>
                <a:gridCol w="276200">
                  <a:extLst>
                    <a:ext uri="{9D8B030D-6E8A-4147-A177-3AD203B41FA5}">
                      <a16:colId xmlns:a16="http://schemas.microsoft.com/office/drawing/2014/main" val="20002"/>
                    </a:ext>
                  </a:extLst>
                </a:gridCol>
                <a:gridCol w="452325">
                  <a:extLst>
                    <a:ext uri="{9D8B030D-6E8A-4147-A177-3AD203B41FA5}">
                      <a16:colId xmlns:a16="http://schemas.microsoft.com/office/drawing/2014/main" val="20003"/>
                    </a:ext>
                  </a:extLst>
                </a:gridCol>
                <a:gridCol w="349900">
                  <a:extLst>
                    <a:ext uri="{9D8B030D-6E8A-4147-A177-3AD203B41FA5}">
                      <a16:colId xmlns:a16="http://schemas.microsoft.com/office/drawing/2014/main" val="20004"/>
                    </a:ext>
                  </a:extLst>
                </a:gridCol>
                <a:gridCol w="767025">
                  <a:extLst>
                    <a:ext uri="{9D8B030D-6E8A-4147-A177-3AD203B41FA5}">
                      <a16:colId xmlns:a16="http://schemas.microsoft.com/office/drawing/2014/main" val="20005"/>
                    </a:ext>
                  </a:extLst>
                </a:gridCol>
              </a:tblGrid>
              <a:tr h="229875">
                <a:tc gridSpan="6">
                  <a:txBody>
                    <a:bodyPr/>
                    <a:lstStyle/>
                    <a:p>
                      <a:pPr marL="0" marR="0" lvl="0" indent="0" algn="ctr" rtl="0">
                        <a:lnSpc>
                          <a:spcPct val="100000"/>
                        </a:lnSpc>
                        <a:spcBef>
                          <a:spcPts val="0"/>
                        </a:spcBef>
                        <a:spcAft>
                          <a:spcPts val="0"/>
                        </a:spcAft>
                        <a:buNone/>
                      </a:pPr>
                      <a:r>
                        <a:rPr lang="es-CO" sz="900" b="1" i="1" u="none" strike="noStrike" cap="none">
                          <a:latin typeface="Arial"/>
                          <a:ea typeface="Arial"/>
                          <a:cs typeface="Arial"/>
                          <a:sym typeface="Arial"/>
                        </a:rPr>
                        <a:t>Base de datos X</a:t>
                      </a:r>
                      <a:endParaRPr sz="9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220575">
                <a:tc gridSpan="6">
                  <a:txBody>
                    <a:bodyPr/>
                    <a:lstStyle/>
                    <a:p>
                      <a:pPr marL="0" marR="0" lvl="0" indent="0" algn="ctr" rtl="0">
                        <a:lnSpc>
                          <a:spcPct val="100000"/>
                        </a:lnSpc>
                        <a:spcBef>
                          <a:spcPts val="0"/>
                        </a:spcBef>
                        <a:spcAft>
                          <a:spcPts val="0"/>
                        </a:spcAft>
                        <a:buNone/>
                      </a:pPr>
                      <a:r>
                        <a:rPr lang="es-CO" sz="800" b="1" i="1" u="none" strike="noStrike" cap="none">
                          <a:solidFill>
                            <a:srgbClr val="000000"/>
                          </a:solidFill>
                          <a:latin typeface="Arial"/>
                          <a:ea typeface="Arial"/>
                          <a:cs typeface="Arial"/>
                          <a:sym typeface="Arial"/>
                        </a:rPr>
                        <a:t>TABLA: PRODUCTOS</a:t>
                      </a:r>
                      <a:endParaRPr sz="8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1"/>
                  </a:ext>
                </a:extLst>
              </a:tr>
              <a:tr h="303225">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Nombre</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Descripción conceptual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PK</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Tipo dato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Long</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s-CO" sz="700" b="1" u="none" strike="noStrike" cap="none">
                          <a:solidFill>
                            <a:srgbClr val="000000"/>
                          </a:solidFill>
                          <a:latin typeface="Arial"/>
                          <a:ea typeface="Arial"/>
                          <a:cs typeface="Arial"/>
                          <a:sym typeface="Arial"/>
                        </a:rPr>
                        <a:t>Modificadores</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59112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serial_producto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serial del producto seleccionado a añadir a la base de datos ejemplo: SXD62R41589I235</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x</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20</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 “Unique index”</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729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id_modelo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asignado al modelo de su producto ejemplo: MO_1, MO_03…</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4</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4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precio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precio del producto seleccionado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INT</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72900">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id_procesador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del procesador relacionado con el 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8</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4675">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id_pantalla</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Sr(a) en este campo podrá almacenar el código de la pantalla del producto</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b="1" u="none" strike="noStrike" cap="none">
                          <a:latin typeface="Arial"/>
                          <a:ea typeface="Arial"/>
                          <a:cs typeface="Arial"/>
                          <a:sym typeface="Arial"/>
                        </a:rPr>
                        <a:t> </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Varchar</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8</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700" u="none" strike="noStrike" cap="none">
                          <a:latin typeface="Arial"/>
                          <a:ea typeface="Arial"/>
                          <a:cs typeface="Arial"/>
                          <a:sym typeface="Arial"/>
                        </a:rPr>
                        <a:t>Not null</a:t>
                      </a:r>
                      <a:endParaRPr sz="700" u="none" strike="noStrike" cap="none">
                        <a:latin typeface="Arial"/>
                        <a:ea typeface="Arial"/>
                        <a:cs typeface="Arial"/>
                        <a:sym typeface="Arial"/>
                      </a:endParaRPr>
                    </a:p>
                  </a:txBody>
                  <a:tcPr marL="64275" marR="642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865" name="Google Shape;865;p112"/>
          <p:cNvGraphicFramePr/>
          <p:nvPr/>
        </p:nvGraphicFramePr>
        <p:xfrm>
          <a:off x="5268620" y="1341222"/>
          <a:ext cx="3000000" cy="3000000"/>
        </p:xfrm>
        <a:graphic>
          <a:graphicData uri="http://schemas.openxmlformats.org/drawingml/2006/table">
            <a:tbl>
              <a:tblPr>
                <a:noFill/>
                <a:tableStyleId>{C5EBC317-9372-4CF0-B1DA-FA2C97FB83F2}</a:tableStyleId>
              </a:tblPr>
              <a:tblGrid>
                <a:gridCol w="954575">
                  <a:extLst>
                    <a:ext uri="{9D8B030D-6E8A-4147-A177-3AD203B41FA5}">
                      <a16:colId xmlns:a16="http://schemas.microsoft.com/office/drawing/2014/main" val="20000"/>
                    </a:ext>
                  </a:extLst>
                </a:gridCol>
                <a:gridCol w="997100">
                  <a:extLst>
                    <a:ext uri="{9D8B030D-6E8A-4147-A177-3AD203B41FA5}">
                      <a16:colId xmlns:a16="http://schemas.microsoft.com/office/drawing/2014/main" val="20001"/>
                    </a:ext>
                  </a:extLst>
                </a:gridCol>
                <a:gridCol w="1022775">
                  <a:extLst>
                    <a:ext uri="{9D8B030D-6E8A-4147-A177-3AD203B41FA5}">
                      <a16:colId xmlns:a16="http://schemas.microsoft.com/office/drawing/2014/main" val="20002"/>
                    </a:ext>
                  </a:extLst>
                </a:gridCol>
                <a:gridCol w="770325">
                  <a:extLst>
                    <a:ext uri="{9D8B030D-6E8A-4147-A177-3AD203B41FA5}">
                      <a16:colId xmlns:a16="http://schemas.microsoft.com/office/drawing/2014/main" val="20003"/>
                    </a:ext>
                  </a:extLst>
                </a:gridCol>
              </a:tblGrid>
              <a:tr h="333425">
                <a:tc>
                  <a:txBody>
                    <a:bodyPr/>
                    <a:lstStyle/>
                    <a:p>
                      <a:pPr marL="0" marR="0" lvl="0" indent="0" algn="ctr" rtl="0">
                        <a:lnSpc>
                          <a:spcPct val="100000"/>
                        </a:lnSpc>
                        <a:spcBef>
                          <a:spcPts val="0"/>
                        </a:spcBef>
                        <a:spcAft>
                          <a:spcPts val="0"/>
                        </a:spcAft>
                        <a:buNone/>
                      </a:pPr>
                      <a:r>
                        <a:rPr lang="es-CO" sz="800" b="1" u="none" strike="noStrike" cap="none">
                          <a:latin typeface="Arial"/>
                          <a:ea typeface="Arial"/>
                          <a:cs typeface="Arial"/>
                          <a:sym typeface="Arial"/>
                        </a:rPr>
                        <a:t>serial_producto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SXD62R41589I235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FDN65X42188F395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UKB49G17241O355</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id_modelo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MO_7</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MO_3</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precio</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$5.699.900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$4.099.900</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$5.699.999</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id_procesador</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AMD_01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AMD_02</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INTEL_03</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4275">
                <a:tc>
                  <a:txBody>
                    <a:bodyPr/>
                    <a:lstStyle/>
                    <a:p>
                      <a:pPr marL="0" marR="0" lvl="0" indent="0" algn="ctr" rtl="0">
                        <a:lnSpc>
                          <a:spcPct val="100000"/>
                        </a:lnSpc>
                        <a:spcBef>
                          <a:spcPts val="0"/>
                        </a:spcBef>
                        <a:spcAft>
                          <a:spcPts val="0"/>
                        </a:spcAft>
                        <a:buNone/>
                      </a:pPr>
                      <a:r>
                        <a:rPr lang="es-CO" sz="800" b="1" u="none" strike="noStrike" cap="none">
                          <a:solidFill>
                            <a:srgbClr val="000000"/>
                          </a:solidFill>
                          <a:latin typeface="Arial"/>
                          <a:ea typeface="Arial"/>
                          <a:cs typeface="Arial"/>
                          <a:sym typeface="Arial"/>
                        </a:rPr>
                        <a:t>id_pantalla</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PA_101</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PA_102</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CO" sz="800" u="none" strike="noStrike" cap="none">
                          <a:latin typeface="Arial"/>
                          <a:ea typeface="Arial"/>
                          <a:cs typeface="Arial"/>
                          <a:sym typeface="Arial"/>
                        </a:rPr>
                        <a:t>PA_106</a:t>
                      </a:r>
                      <a:endParaRPr sz="8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66" name="Google Shape;866;p112"/>
          <p:cNvSpPr txBox="1"/>
          <p:nvPr/>
        </p:nvSpPr>
        <p:spPr>
          <a:xfrm>
            <a:off x="265384" y="1033446"/>
            <a:ext cx="10519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rgbClr val="000000"/>
                </a:solidFill>
                <a:latin typeface="Calibri"/>
                <a:ea typeface="Calibri"/>
                <a:cs typeface="Calibri"/>
                <a:sym typeface="Calibri"/>
              </a:rPr>
              <a:t>Estructura</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3"/>
          <p:cNvSpPr txBox="1"/>
          <p:nvPr/>
        </p:nvSpPr>
        <p:spPr>
          <a:xfrm>
            <a:off x="1938337" y="1848495"/>
            <a:ext cx="5267325"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lt1"/>
                </a:solidFill>
                <a:latin typeface="Calibri"/>
                <a:ea typeface="Calibri"/>
                <a:cs typeface="Calibri"/>
                <a:sym typeface="Calibri"/>
              </a:rPr>
              <a:t>DIAGRAMA DE GANTT </a:t>
            </a:r>
            <a:endParaRPr sz="4400" b="1" i="0" u="none" strike="noStrike" cap="none">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114"/>
          <p:cNvGrpSpPr/>
          <p:nvPr/>
        </p:nvGrpSpPr>
        <p:grpSpPr>
          <a:xfrm>
            <a:off x="626595" y="2052707"/>
            <a:ext cx="2649070" cy="565211"/>
            <a:chOff x="626595" y="2052707"/>
            <a:chExt cx="2649070" cy="565211"/>
          </a:xfrm>
        </p:grpSpPr>
        <p:sp>
          <p:nvSpPr>
            <p:cNvPr id="877" name="Google Shape;877;p114"/>
            <p:cNvSpPr txBox="1"/>
            <p:nvPr/>
          </p:nvSpPr>
          <p:spPr>
            <a:xfrm>
              <a:off x="626595" y="2217808"/>
              <a:ext cx="26490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DIAGRAMA DE GANTT</a:t>
              </a:r>
              <a:endParaRPr/>
            </a:p>
          </p:txBody>
        </p:sp>
        <p:pic>
          <p:nvPicPr>
            <p:cNvPr id="878" name="Google Shape;878;p114"/>
            <p:cNvPicPr preferRelativeResize="0"/>
            <p:nvPr/>
          </p:nvPicPr>
          <p:blipFill rotWithShape="1">
            <a:blip r:embed="rId3">
              <a:alphaModFix/>
            </a:blip>
            <a:srcRect/>
            <a:stretch/>
          </p:blipFill>
          <p:spPr>
            <a:xfrm>
              <a:off x="626595" y="2052707"/>
              <a:ext cx="990600" cy="50800"/>
            </a:xfrm>
            <a:prstGeom prst="rect">
              <a:avLst/>
            </a:prstGeom>
            <a:noFill/>
            <a:ln>
              <a:noFill/>
            </a:ln>
          </p:spPr>
        </p:pic>
      </p:grpSp>
      <p:sp>
        <p:nvSpPr>
          <p:cNvPr id="879" name="Google Shape;879;p114"/>
          <p:cNvSpPr txBox="1"/>
          <p:nvPr/>
        </p:nvSpPr>
        <p:spPr>
          <a:xfrm>
            <a:off x="4572000" y="1986974"/>
            <a:ext cx="355002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595959"/>
                </a:solidFill>
                <a:latin typeface="Calibri"/>
                <a:ea typeface="Calibri"/>
                <a:cs typeface="Calibri"/>
                <a:sym typeface="Calibri"/>
              </a:rPr>
              <a:t>Haciendo uso de la herramienta Microsoft Project, se realizó el diagrama de Gantt del Proyecto y se generaron informes, en los que se evidencian los costos y recursos usados en el mismo.</a:t>
            </a:r>
            <a:endParaRPr sz="1200" b="0" i="0" u="none" strike="noStrike" cap="none">
              <a:solidFill>
                <a:srgbClr val="595959"/>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15"/>
          <p:cNvPicPr preferRelativeResize="0"/>
          <p:nvPr/>
        </p:nvPicPr>
        <p:blipFill rotWithShape="1">
          <a:blip r:embed="rId3">
            <a:alphaModFix/>
          </a:blip>
          <a:srcRect/>
          <a:stretch/>
        </p:blipFill>
        <p:spPr>
          <a:xfrm>
            <a:off x="1678781" y="995081"/>
            <a:ext cx="5786438" cy="4028493"/>
          </a:xfrm>
          <a:prstGeom prst="rect">
            <a:avLst/>
          </a:prstGeom>
          <a:noFill/>
          <a:ln>
            <a:noFill/>
          </a:ln>
        </p:spPr>
      </p:pic>
      <p:sp>
        <p:nvSpPr>
          <p:cNvPr id="885" name="Google Shape;885;p115"/>
          <p:cNvSpPr txBox="1"/>
          <p:nvPr/>
        </p:nvSpPr>
        <p:spPr>
          <a:xfrm>
            <a:off x="2980510" y="119925"/>
            <a:ext cx="31762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1" i="0" u="none" strike="noStrike" cap="none">
                <a:solidFill>
                  <a:schemeClr val="lt1"/>
                </a:solidFill>
                <a:latin typeface="Calibri"/>
                <a:ea typeface="Calibri"/>
                <a:cs typeface="Calibri"/>
                <a:sym typeface="Calibri"/>
              </a:rPr>
              <a:t>VISIÓN GENERAL DE COSTOS DE RECURSO</a:t>
            </a:r>
            <a:endParaRPr/>
          </a:p>
        </p:txBody>
      </p:sp>
    </p:spTree>
  </p:cSld>
  <p:clrMapOvr>
    <a:masterClrMapping/>
  </p:clrMapOvr>
</p:sld>
</file>

<file path=ppt/theme/theme1.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15994</Words>
  <Application>Microsoft Office PowerPoint</Application>
  <PresentationFormat>Presentación en pantalla (16:9)</PresentationFormat>
  <Paragraphs>4337</Paragraphs>
  <Slides>160</Slides>
  <Notes>160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160</vt:i4>
      </vt:variant>
    </vt:vector>
  </HeadingPairs>
  <TitlesOfParts>
    <vt:vector size="165" baseType="lpstr">
      <vt:lpstr>Arial</vt:lpstr>
      <vt:lpstr>Calibri</vt:lpstr>
      <vt:lpstr>Consolas</vt:lpstr>
      <vt:lpstr>Noto Sans Symbols</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Brandon Motta Vega</cp:lastModifiedBy>
  <cp:revision>8</cp:revision>
  <dcterms:created xsi:type="dcterms:W3CDTF">2015-08-06T22:24:59Z</dcterms:created>
  <dcterms:modified xsi:type="dcterms:W3CDTF">2022-06-28T00:50:01Z</dcterms:modified>
</cp:coreProperties>
</file>